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colors2.xml" ContentType="application/vnd.ms-office.chartcolorstyle+xml"/>
  <Override PartName="/ppt/charts/style2.xml" ContentType="application/vnd.ms-office.chartstyle+xml"/>
  <Override PartName="/ppt/charts/style3.xml" ContentType="application/vnd.ms-office.chartstyle+xml"/>
  <Override PartName="/ppt/charts/colors3.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283" r:id="rId4"/>
    <p:sldId id="297" r:id="rId5"/>
    <p:sldId id="357" r:id="rId6"/>
    <p:sldId id="257" r:id="rId7"/>
    <p:sldId id="258" r:id="rId8"/>
    <p:sldId id="259" r:id="rId9"/>
    <p:sldId id="358" r:id="rId10"/>
    <p:sldId id="364" r:id="rId11"/>
    <p:sldId id="360" r:id="rId12"/>
    <p:sldId id="362" r:id="rId13"/>
    <p:sldId id="363" r:id="rId14"/>
    <p:sldId id="359" r:id="rId15"/>
    <p:sldId id="365" r:id="rId16"/>
    <p:sldId id="366" r:id="rId17"/>
    <p:sldId id="367" r:id="rId18"/>
    <p:sldId id="401" r:id="rId19"/>
    <p:sldId id="402" r:id="rId20"/>
    <p:sldId id="403" r:id="rId21"/>
    <p:sldId id="392" r:id="rId22"/>
    <p:sldId id="394" r:id="rId23"/>
    <p:sldId id="395" r:id="rId24"/>
    <p:sldId id="397" r:id="rId25"/>
    <p:sldId id="398" r:id="rId26"/>
    <p:sldId id="404" r:id="rId27"/>
    <p:sldId id="400" r:id="rId28"/>
    <p:sldId id="368" r:id="rId29"/>
    <p:sldId id="405" r:id="rId30"/>
    <p:sldId id="406" r:id="rId31"/>
    <p:sldId id="407" r:id="rId32"/>
    <p:sldId id="408" r:id="rId33"/>
    <p:sldId id="410" r:id="rId34"/>
    <p:sldId id="412" r:id="rId35"/>
    <p:sldId id="413" r:id="rId36"/>
    <p:sldId id="409" r:id="rId37"/>
    <p:sldId id="414" r:id="rId38"/>
    <p:sldId id="415" r:id="rId39"/>
    <p:sldId id="416" r:id="rId40"/>
    <p:sldId id="417" r:id="rId41"/>
    <p:sldId id="418" r:id="rId42"/>
    <p:sldId id="419" r:id="rId43"/>
    <p:sldId id="420" r:id="rId44"/>
    <p:sldId id="421" r:id="rId45"/>
    <p:sldId id="422" r:id="rId46"/>
    <p:sldId id="423" r:id="rId47"/>
    <p:sldId id="424" r:id="rId48"/>
    <p:sldId id="425" r:id="rId49"/>
    <p:sldId id="426" r:id="rId50"/>
    <p:sldId id="427" r:id="rId51"/>
    <p:sldId id="428" r:id="rId52"/>
    <p:sldId id="42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385"/>
    <a:srgbClr val="000000"/>
    <a:srgbClr val="FF8181"/>
    <a:srgbClr val="0000FF"/>
    <a:srgbClr val="6CE7EA"/>
    <a:srgbClr val="FF5353"/>
    <a:srgbClr val="227EBC"/>
    <a:srgbClr val="2587C9"/>
    <a:srgbClr val="1C7DA8"/>
    <a:srgbClr val="1281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p:scale>
          <a:sx n="66" d="100"/>
          <a:sy n="66" d="100"/>
        </p:scale>
        <p:origin x="-498" y="-2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1.xml"/><Relationship Id="rId1" Type="http://schemas.openxmlformats.org/officeDocument/2006/relationships/package" Target="../embeddings/Microsoft_Excel_Worksheet2.xlsx"/><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280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r>
              <a:rPr lang="en-US" sz="2800" dirty="0" err="1"/>
              <a:t>Dân</a:t>
            </a:r>
            <a:r>
              <a:rPr lang="en-US" sz="2800" dirty="0"/>
              <a:t> </a:t>
            </a:r>
            <a:r>
              <a:rPr lang="en-US" sz="2800" dirty="0" err="1"/>
              <a:t>số</a:t>
            </a:r>
            <a:r>
              <a:rPr lang="en-US" sz="2800" dirty="0"/>
              <a:t> </a:t>
            </a:r>
            <a:r>
              <a:rPr lang="en-US" sz="2800" dirty="0" err="1"/>
              <a:t>và</a:t>
            </a:r>
            <a:r>
              <a:rPr lang="en-US" sz="2800" dirty="0"/>
              <a:t> lao </a:t>
            </a:r>
            <a:r>
              <a:rPr lang="en-US" sz="2800" dirty="0" err="1"/>
              <a:t>động</a:t>
            </a:r>
            <a:endParaRPr lang="en-US" sz="2800" dirty="0"/>
          </a:p>
          <a:p>
            <a:pPr>
              <a:defRPr sz="280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r>
              <a:rPr lang="en-US" sz="2800" dirty="0"/>
              <a:t>(</a:t>
            </a:r>
            <a:r>
              <a:rPr lang="en-US" sz="2800" dirty="0" err="1"/>
              <a:t>số</a:t>
            </a:r>
            <a:r>
              <a:rPr lang="en-US" sz="2800" dirty="0"/>
              <a:t> </a:t>
            </a:r>
            <a:r>
              <a:rPr lang="en-US" sz="2800" dirty="0" err="1"/>
              <a:t>liệu</a:t>
            </a:r>
            <a:r>
              <a:rPr lang="en-US" sz="2800" dirty="0"/>
              <a:t> </a:t>
            </a:r>
            <a:r>
              <a:rPr lang="en-US" sz="2800" dirty="0" err="1"/>
              <a:t>Tổng</a:t>
            </a:r>
            <a:r>
              <a:rPr lang="en-US" sz="2800" dirty="0"/>
              <a:t> </a:t>
            </a:r>
            <a:r>
              <a:rPr lang="en-US" sz="2800" dirty="0" err="1"/>
              <a:t>cục</a:t>
            </a:r>
            <a:r>
              <a:rPr lang="en-US" sz="2800" baseline="0" dirty="0"/>
              <a:t> </a:t>
            </a:r>
            <a:r>
              <a:rPr lang="en-US" sz="2800" dirty="0" err="1"/>
              <a:t>thống</a:t>
            </a:r>
            <a:r>
              <a:rPr lang="en-US" sz="2800" dirty="0"/>
              <a:t> </a:t>
            </a:r>
            <a:r>
              <a:rPr lang="en-US" sz="2800" dirty="0" err="1"/>
              <a:t>kê</a:t>
            </a:r>
            <a:r>
              <a:rPr lang="en-US" sz="2800" dirty="0"/>
              <a:t> </a:t>
            </a:r>
            <a:r>
              <a:rPr lang="en-US" sz="2800" dirty="0" err="1"/>
              <a:t>năm</a:t>
            </a:r>
            <a:r>
              <a:rPr lang="en-US" sz="2800" dirty="0"/>
              <a:t> 2016)</a:t>
            </a:r>
          </a:p>
        </c:rich>
      </c:tx>
      <c:layout>
        <c:manualLayout>
          <c:xMode val="edge"/>
          <c:yMode val="edge"/>
          <c:x val="0.16196099901574809"/>
          <c:y val="1.4062515057935657E-2"/>
        </c:manualLayout>
      </c:layout>
      <c:overlay val="0"/>
      <c:spPr>
        <a:noFill/>
        <a:ln>
          <a:noFill/>
        </a:ln>
        <a:effectLst/>
      </c:spPr>
    </c:title>
    <c:autoTitleDeleted val="0"/>
    <c:plotArea>
      <c:layout/>
      <c:barChart>
        <c:barDir val="bar"/>
        <c:grouping val="clustered"/>
        <c:varyColors val="0"/>
        <c:ser>
          <c:idx val="0"/>
          <c:order val="0"/>
          <c:tx>
            <c:strRef>
              <c:f>Sheet1!$B$1</c:f>
              <c:strCache>
                <c:ptCount val="1"/>
                <c:pt idx="0">
                  <c:v>Tổng dân số</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2963800</c:v>
                </c:pt>
              </c:numCache>
            </c:numRef>
          </c:val>
          <c:extLst xmlns:c16r2="http://schemas.microsoft.com/office/drawing/2015/06/chart">
            <c:ext xmlns:c16="http://schemas.microsoft.com/office/drawing/2014/chart" uri="{C3380CC4-5D6E-409C-BE32-E72D297353CC}">
              <c16:uniqueId val="{00000000-B344-4274-BE3E-5A229705CC6C}"/>
            </c:ext>
          </c:extLst>
        </c:ser>
        <c:ser>
          <c:idx val="1"/>
          <c:order val="1"/>
          <c:tx>
            <c:strRef>
              <c:f>Sheet1!$C$1</c:f>
              <c:strCache>
                <c:ptCount val="1"/>
                <c:pt idx="0">
                  <c:v>Trong độ tuổi lao động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1634700</c:v>
                </c:pt>
              </c:numCache>
            </c:numRef>
          </c:val>
          <c:extLst xmlns:c16r2="http://schemas.microsoft.com/office/drawing/2015/06/chart">
            <c:ext xmlns:c16="http://schemas.microsoft.com/office/drawing/2014/chart" uri="{C3380CC4-5D6E-409C-BE32-E72D297353CC}">
              <c16:uniqueId val="{00000001-B344-4274-BE3E-5A229705CC6C}"/>
            </c:ext>
          </c:extLst>
        </c:ser>
        <c:dLbls>
          <c:showLegendKey val="0"/>
          <c:showVal val="0"/>
          <c:showCatName val="0"/>
          <c:showSerName val="0"/>
          <c:showPercent val="0"/>
          <c:showBubbleSize val="0"/>
        </c:dLbls>
        <c:gapWidth val="182"/>
        <c:axId val="207416320"/>
        <c:axId val="207426304"/>
      </c:barChart>
      <c:catAx>
        <c:axId val="2074163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207426304"/>
        <c:crosses val="autoZero"/>
        <c:auto val="1"/>
        <c:lblAlgn val="ctr"/>
        <c:lblOffset val="100"/>
        <c:noMultiLvlLbl val="0"/>
      </c:catAx>
      <c:valAx>
        <c:axId val="207426304"/>
        <c:scaling>
          <c:orientation val="minMax"/>
        </c:scaling>
        <c:delete val="1"/>
        <c:axPos val="b"/>
        <c:numFmt formatCode="#.##0" sourceLinked="1"/>
        <c:majorTickMark val="none"/>
        <c:minorTickMark val="none"/>
        <c:tickLblPos val="nextTo"/>
        <c:crossAx val="2074163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b="1">
          <a:solidFill>
            <a:schemeClr val="bg1"/>
          </a:solidFill>
          <a:effectLst>
            <a:outerShdw blurRad="38100" dist="38100" dir="2700000" algn="tl">
              <a:srgbClr val="000000">
                <a:alpha val="43137"/>
              </a:srgbClr>
            </a:outerShdw>
          </a:effectLst>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1.614255738552044E-2"/>
          <c:y val="0"/>
          <c:w val="0.9677148852289591"/>
          <c:h val="0.72464960814068724"/>
        </c:manualLayout>
      </c:layout>
      <c:bar3DChart>
        <c:barDir val="col"/>
        <c:grouping val="clustered"/>
        <c:varyColors val="0"/>
        <c:ser>
          <c:idx val="0"/>
          <c:order val="0"/>
          <c:tx>
            <c:strRef>
              <c:f>Sheet1!$B$1</c:f>
              <c:strCache>
                <c:ptCount val="1"/>
                <c:pt idx="0">
                  <c:v>TS Lao động</c:v>
                </c:pt>
              </c:strCache>
            </c:strRef>
          </c:tx>
          <c:spPr>
            <a:solidFill>
              <a:schemeClr val="accent6">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522209</c:v>
                </c:pt>
                <c:pt idx="1">
                  <c:v>571626</c:v>
                </c:pt>
                <c:pt idx="2">
                  <c:v>621066</c:v>
                </c:pt>
                <c:pt idx="3">
                  <c:v>664589</c:v>
                </c:pt>
                <c:pt idx="4">
                  <c:v>704817</c:v>
                </c:pt>
              </c:numCache>
            </c:numRef>
          </c:val>
          <c:extLst xmlns:c16r2="http://schemas.microsoft.com/office/drawing/2015/06/chart">
            <c:ext xmlns:c16="http://schemas.microsoft.com/office/drawing/2014/chart" uri="{C3380CC4-5D6E-409C-BE32-E72D297353CC}">
              <c16:uniqueId val="{00000000-14E9-49F6-AC50-9E814AEFFB1E}"/>
            </c:ext>
          </c:extLst>
        </c:ser>
        <c:ser>
          <c:idx val="1"/>
          <c:order val="1"/>
          <c:tx>
            <c:strRef>
              <c:f>Sheet1!$C$1</c:f>
              <c:strCache>
                <c:ptCount val="1"/>
                <c:pt idx="0">
                  <c:v>TS Đoàn viên</c:v>
                </c:pt>
              </c:strCache>
            </c:strRef>
          </c:tx>
          <c:spPr>
            <a:solidFill>
              <a:schemeClr val="accent2"/>
            </a:solidFill>
            <a:ln>
              <a:noFill/>
            </a:ln>
            <a:effectLst/>
            <a:sp3d/>
          </c:spPr>
          <c:invertIfNegative val="0"/>
          <c:dLbls>
            <c:dLbl>
              <c:idx val="0"/>
              <c:layout>
                <c:manualLayout>
                  <c:x val="3.2285114771040881E-2"/>
                  <c:y val="0.3330171026772478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14E9-49F6-AC50-9E814AEFFB1E}"/>
                </c:ext>
              </c:extLst>
            </c:dLbl>
            <c:dLbl>
              <c:idx val="1"/>
              <c:layout>
                <c:manualLayout>
                  <c:x val="4.9895177373426816E-2"/>
                  <c:y val="0.27609110221959854"/>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14E9-49F6-AC50-9E814AEFFB1E}"/>
                </c:ext>
              </c:extLst>
            </c:dLbl>
            <c:dLbl>
              <c:idx val="2"/>
              <c:layout>
                <c:manualLayout>
                  <c:x val="2.9350104337309883E-2"/>
                  <c:y val="0.2675522021509512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14E9-49F6-AC50-9E814AEFFB1E}"/>
                </c:ext>
              </c:extLst>
            </c:dLbl>
            <c:dLbl>
              <c:idx val="3"/>
              <c:layout>
                <c:manualLayout>
                  <c:x val="2.9350104337309883E-2"/>
                  <c:y val="0.2675522021509511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14E9-49F6-AC50-9E814AEFFB1E}"/>
                </c:ext>
              </c:extLst>
            </c:dLbl>
            <c:dLbl>
              <c:idx val="4"/>
              <c:layout>
                <c:manualLayout>
                  <c:x val="3.2285114771040992E-2"/>
                  <c:y val="0.24193550194500904"/>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14E9-49F6-AC50-9E814AEFFB1E}"/>
                </c:ext>
              </c:extLst>
            </c:dLbl>
            <c:spPr>
              <a:noFill/>
              <a:ln>
                <a:noFill/>
              </a:ln>
              <a:effectLst/>
            </c:spPr>
            <c:txPr>
              <a:bodyPr rot="0" spcFirstLastPara="1" vertOverflow="overflow" horzOverflow="overflow" vert="horz" wrap="square" lIns="38100" tIns="19050" rIns="38100" bIns="19050" anchor="ctr" anchorCtr="0">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474704</c:v>
                </c:pt>
                <c:pt idx="1">
                  <c:v>520618</c:v>
                </c:pt>
                <c:pt idx="2">
                  <c:v>565307</c:v>
                </c:pt>
                <c:pt idx="3">
                  <c:v>621261</c:v>
                </c:pt>
                <c:pt idx="4">
                  <c:v>663236</c:v>
                </c:pt>
              </c:numCache>
            </c:numRef>
          </c:val>
          <c:shape val="cylinder"/>
          <c:extLst xmlns:c16r2="http://schemas.microsoft.com/office/drawing/2015/06/chart">
            <c:ext xmlns:c16="http://schemas.microsoft.com/office/drawing/2014/chart" uri="{C3380CC4-5D6E-409C-BE32-E72D297353CC}">
              <c16:uniqueId val="{00000001-14E9-49F6-AC50-9E814AEFFB1E}"/>
            </c:ext>
          </c:extLst>
        </c:ser>
        <c:dLbls>
          <c:showLegendKey val="0"/>
          <c:showVal val="0"/>
          <c:showCatName val="0"/>
          <c:showSerName val="0"/>
          <c:showPercent val="0"/>
          <c:showBubbleSize val="0"/>
        </c:dLbls>
        <c:gapWidth val="150"/>
        <c:shape val="box"/>
        <c:axId val="207749120"/>
        <c:axId val="207750656"/>
        <c:axId val="0"/>
      </c:bar3DChart>
      <c:catAx>
        <c:axId val="2077491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207750656"/>
        <c:crosses val="autoZero"/>
        <c:auto val="1"/>
        <c:lblAlgn val="ctr"/>
        <c:lblOffset val="100"/>
        <c:noMultiLvlLbl val="0"/>
      </c:catAx>
      <c:valAx>
        <c:axId val="207750656"/>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207749120"/>
        <c:crosses val="autoZero"/>
        <c:crossBetween val="between"/>
      </c:valAx>
      <c:spPr>
        <a:noFill/>
        <a:ln w="25400">
          <a:noFill/>
        </a:ln>
        <a:effectLst/>
      </c:spPr>
    </c:plotArea>
    <c:legend>
      <c:legendPos val="b"/>
      <c:layout>
        <c:manualLayout>
          <c:xMode val="edge"/>
          <c:yMode val="edge"/>
          <c:x val="0.19010755888826888"/>
          <c:y val="0.90653288608322891"/>
          <c:w val="0.6197848822234624"/>
          <c:h val="9.3467113916771052E-2"/>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bg1"/>
          </a:solidFil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effectLst/>
                <a:latin typeface="+mn-lt"/>
                <a:ea typeface="+mn-ea"/>
                <a:cs typeface="+mn-cs"/>
              </a:defRPr>
            </a:pPr>
            <a:r>
              <a:rPr lang="en-US" dirty="0" err="1"/>
              <a:t>Mức</a:t>
            </a:r>
            <a:r>
              <a:rPr lang="en-US" dirty="0"/>
              <a:t> </a:t>
            </a:r>
            <a:r>
              <a:rPr lang="en-US" dirty="0" err="1"/>
              <a:t>lương</a:t>
            </a:r>
            <a:r>
              <a:rPr lang="en-US" dirty="0"/>
              <a:t> </a:t>
            </a:r>
            <a:r>
              <a:rPr lang="en-US" dirty="0" err="1"/>
              <a:t>tối</a:t>
            </a:r>
            <a:r>
              <a:rPr lang="en-US" dirty="0"/>
              <a:t> </a:t>
            </a:r>
            <a:r>
              <a:rPr lang="en-US" dirty="0" err="1"/>
              <a:t>thiểu</a:t>
            </a:r>
            <a:r>
              <a:rPr lang="en-US" dirty="0"/>
              <a:t> </a:t>
            </a:r>
            <a:r>
              <a:rPr lang="en-US" dirty="0" err="1"/>
              <a:t>hàng</a:t>
            </a:r>
            <a:r>
              <a:rPr lang="en-US" dirty="0"/>
              <a:t> </a:t>
            </a:r>
            <a:r>
              <a:rPr lang="en-US" dirty="0" err="1"/>
              <a:t>năm</a:t>
            </a:r>
            <a:endParaRPr lang="en-US" dirty="0"/>
          </a:p>
        </c:rich>
      </c:tx>
      <c:layout/>
      <c:overlay val="0"/>
      <c:spPr>
        <a:noFill/>
        <a:ln>
          <a:noFill/>
        </a:ln>
        <a:effectLst/>
      </c:spPr>
    </c:title>
    <c:autoTitleDeleted val="0"/>
    <c:plotArea>
      <c:layout/>
      <c:lineChart>
        <c:grouping val="stacked"/>
        <c:varyColors val="0"/>
        <c:ser>
          <c:idx val="0"/>
          <c:order val="0"/>
          <c:tx>
            <c:strRef>
              <c:f>Sheet1!$B$1</c:f>
              <c:strCache>
                <c:ptCount val="1"/>
                <c:pt idx="0">
                  <c:v>Vùng I</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effectLst/>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#.##0.000</c:formatCode>
                <c:ptCount val="5"/>
                <c:pt idx="0">
                  <c:v>2350</c:v>
                </c:pt>
                <c:pt idx="1">
                  <c:v>2700</c:v>
                </c:pt>
                <c:pt idx="2">
                  <c:v>3100</c:v>
                </c:pt>
                <c:pt idx="3">
                  <c:v>3500</c:v>
                </c:pt>
                <c:pt idx="4">
                  <c:v>3750</c:v>
                </c:pt>
              </c:numCache>
            </c:numRef>
          </c:val>
          <c:smooth val="0"/>
          <c:extLst xmlns:c16r2="http://schemas.microsoft.com/office/drawing/2015/06/chart">
            <c:ext xmlns:c16="http://schemas.microsoft.com/office/drawing/2014/chart" uri="{C3380CC4-5D6E-409C-BE32-E72D297353CC}">
              <c16:uniqueId val="{00000000-8ACE-4882-99E3-27569E987FB2}"/>
            </c:ext>
          </c:extLst>
        </c:ser>
        <c:ser>
          <c:idx val="1"/>
          <c:order val="1"/>
          <c:tx>
            <c:strRef>
              <c:f>Sheet1!$C$1</c:f>
              <c:strCache>
                <c:ptCount val="1"/>
                <c:pt idx="0">
                  <c:v>Vùng II</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effectLst/>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#.##0.000</c:formatCode>
                <c:ptCount val="5"/>
                <c:pt idx="0">
                  <c:v>2100</c:v>
                </c:pt>
                <c:pt idx="1">
                  <c:v>2400</c:v>
                </c:pt>
                <c:pt idx="2">
                  <c:v>2750</c:v>
                </c:pt>
                <c:pt idx="3">
                  <c:v>3100</c:v>
                </c:pt>
                <c:pt idx="4">
                  <c:v>3320</c:v>
                </c:pt>
              </c:numCache>
            </c:numRef>
          </c:val>
          <c:smooth val="0"/>
          <c:extLst xmlns:c16r2="http://schemas.microsoft.com/office/drawing/2015/06/chart">
            <c:ext xmlns:c16="http://schemas.microsoft.com/office/drawing/2014/chart" uri="{C3380CC4-5D6E-409C-BE32-E72D297353CC}">
              <c16:uniqueId val="{00000001-8ACE-4882-99E3-27569E987FB2}"/>
            </c:ext>
          </c:extLst>
        </c:ser>
        <c:ser>
          <c:idx val="2"/>
          <c:order val="2"/>
          <c:tx>
            <c:strRef>
              <c:f>Sheet1!$D$1</c:f>
              <c:strCache>
                <c:ptCount val="1"/>
                <c:pt idx="0">
                  <c:v>Vùng III</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effectLst/>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#.##0.000</c:formatCode>
                <c:ptCount val="5"/>
                <c:pt idx="0">
                  <c:v>1800</c:v>
                </c:pt>
                <c:pt idx="1">
                  <c:v>2100</c:v>
                </c:pt>
                <c:pt idx="2">
                  <c:v>2400</c:v>
                </c:pt>
                <c:pt idx="3">
                  <c:v>2700</c:v>
                </c:pt>
                <c:pt idx="4">
                  <c:v>2900</c:v>
                </c:pt>
              </c:numCache>
            </c:numRef>
          </c:val>
          <c:smooth val="0"/>
          <c:extLst xmlns:c16r2="http://schemas.microsoft.com/office/drawing/2015/06/chart">
            <c:ext xmlns:c16="http://schemas.microsoft.com/office/drawing/2014/chart" uri="{C3380CC4-5D6E-409C-BE32-E72D297353CC}">
              <c16:uniqueId val="{00000002-8ACE-4882-99E3-27569E987FB2}"/>
            </c:ext>
          </c:extLst>
        </c:ser>
        <c:ser>
          <c:idx val="3"/>
          <c:order val="3"/>
          <c:tx>
            <c:strRef>
              <c:f>Sheet1!$E$1</c:f>
              <c:strCache>
                <c:ptCount val="1"/>
                <c:pt idx="0">
                  <c:v>Vùng IV</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effectLst/>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#.##0.000</c:formatCode>
                <c:ptCount val="5"/>
                <c:pt idx="0">
                  <c:v>1650</c:v>
                </c:pt>
                <c:pt idx="1">
                  <c:v>1900</c:v>
                </c:pt>
                <c:pt idx="2">
                  <c:v>2150</c:v>
                </c:pt>
                <c:pt idx="3">
                  <c:v>2400</c:v>
                </c:pt>
                <c:pt idx="4">
                  <c:v>2580</c:v>
                </c:pt>
              </c:numCache>
            </c:numRef>
          </c:val>
          <c:smooth val="0"/>
          <c:extLst xmlns:c16r2="http://schemas.microsoft.com/office/drawing/2015/06/chart">
            <c:ext xmlns:c16="http://schemas.microsoft.com/office/drawing/2014/chart" uri="{C3380CC4-5D6E-409C-BE32-E72D297353CC}">
              <c16:uniqueId val="{00000003-8ACE-4882-99E3-27569E987FB2}"/>
            </c:ext>
          </c:extLst>
        </c:ser>
        <c:dLbls>
          <c:showLegendKey val="0"/>
          <c:showVal val="1"/>
          <c:showCatName val="0"/>
          <c:showSerName val="0"/>
          <c:showPercent val="0"/>
          <c:showBubbleSize val="0"/>
        </c:dLbls>
        <c:marker val="1"/>
        <c:smooth val="0"/>
        <c:axId val="207561472"/>
        <c:axId val="207563008"/>
      </c:lineChart>
      <c:catAx>
        <c:axId val="207561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effectLst/>
                <a:latin typeface="+mn-lt"/>
                <a:ea typeface="+mn-ea"/>
                <a:cs typeface="+mn-cs"/>
              </a:defRPr>
            </a:pPr>
            <a:endParaRPr lang="en-US"/>
          </a:p>
        </c:txPr>
        <c:crossAx val="207563008"/>
        <c:crosses val="autoZero"/>
        <c:auto val="1"/>
        <c:lblAlgn val="ctr"/>
        <c:lblOffset val="100"/>
        <c:noMultiLvlLbl val="0"/>
      </c:catAx>
      <c:valAx>
        <c:axId val="207563008"/>
        <c:scaling>
          <c:orientation val="minMax"/>
        </c:scaling>
        <c:delete val="1"/>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crossAx val="2075614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effectLst/>
              <a:latin typeface="+mn-lt"/>
              <a:ea typeface="+mn-ea"/>
              <a:cs typeface="+mn-cs"/>
            </a:defRPr>
          </a:pPr>
          <a:endParaRPr lang="en-US"/>
        </a:p>
      </c:txPr>
    </c:legend>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lumMod val="95000"/>
      </a:schemeClr>
    </a:solidFill>
    <a:ln>
      <a:noFill/>
    </a:ln>
    <a:effectLst/>
  </c:spPr>
  <c:txPr>
    <a:bodyPr/>
    <a:lstStyle/>
    <a:p>
      <a:pPr>
        <a:defRPr sz="1600" b="1">
          <a:effectLst/>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0.8087</cdr:y>
    </cdr:from>
    <cdr:to>
      <cdr:x>1</cdr:x>
      <cdr:y>1</cdr:y>
    </cdr:to>
    <cdr:sp macro="" textlink="">
      <cdr:nvSpPr>
        <cdr:cNvPr id="2" name="TextBox 1">
          <a:extLst xmlns:a="http://schemas.openxmlformats.org/drawingml/2006/main">
            <a:ext uri="{FF2B5EF4-FFF2-40B4-BE49-F238E27FC236}">
              <a16:creationId xmlns:a16="http://schemas.microsoft.com/office/drawing/2014/main" xmlns="" id="{96A055B7-B1A8-4D2B-A451-6A23D9124A87}"/>
            </a:ext>
          </a:extLst>
        </cdr:cNvPr>
        <cdr:cNvSpPr txBox="1"/>
      </cdr:nvSpPr>
      <cdr:spPr>
        <a:xfrm xmlns:a="http://schemas.openxmlformats.org/drawingml/2006/main">
          <a:off x="0" y="3820633"/>
          <a:ext cx="8654143" cy="90376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solidFill>
                <a:srgbClr val="FFFF00"/>
              </a:solidFill>
              <a:effectLst>
                <a:outerShdw blurRad="38100" dist="38100" dir="2700000" algn="tl">
                  <a:srgbClr val="000000">
                    <a:alpha val="43137"/>
                  </a:srgbClr>
                </a:outerShdw>
              </a:effectLst>
            </a:rPr>
            <a:t>CĐ CS    2.484                   2.572                   2.628                   2.699                   2.802</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D265F02-D2DB-4A91-B95C-A8351977A96E}"/>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A9336BF6-0E2D-479D-BBE8-1CE6AEA00B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68BBC4CA-1E7B-49A8-A2A5-687881519347}"/>
              </a:ext>
            </a:extLst>
          </p:cNvPr>
          <p:cNvSpPr>
            <a:spLocks noGrp="1"/>
          </p:cNvSpPr>
          <p:nvPr>
            <p:ph type="dt" sz="half" idx="10"/>
          </p:nvPr>
        </p:nvSpPr>
        <p:spPr/>
        <p:txBody>
          <a:bodyPr/>
          <a:lstStyle/>
          <a:p>
            <a:fld id="{8DC71FB5-BAD8-44CB-A930-AFF74E7275A3}" type="datetimeFigureOut">
              <a:rPr lang="en-US" smtClean="0"/>
              <a:pPr/>
              <a:t>02/10/18</a:t>
            </a:fld>
            <a:endParaRPr lang="en-US"/>
          </a:p>
        </p:txBody>
      </p:sp>
      <p:sp>
        <p:nvSpPr>
          <p:cNvPr id="5" name="Chỗ dành sẵn cho Chân trang 4">
            <a:extLst>
              <a:ext uri="{FF2B5EF4-FFF2-40B4-BE49-F238E27FC236}">
                <a16:creationId xmlns:a16="http://schemas.microsoft.com/office/drawing/2014/main" xmlns="" id="{AF71BA39-4671-4F82-9E22-247F7810B10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6E620822-1782-4602-B232-D96F89A96C7B}"/>
              </a:ext>
            </a:extLst>
          </p:cNvPr>
          <p:cNvSpPr>
            <a:spLocks noGrp="1"/>
          </p:cNvSpPr>
          <p:nvPr>
            <p:ph type="sldNum" sz="quarter" idx="12"/>
          </p:nvPr>
        </p:nvSpPr>
        <p:spPr/>
        <p:txBody>
          <a:bodyPr/>
          <a:lstStyle/>
          <a:p>
            <a:fld id="{A2BB6DD4-B46B-4943-8746-A1FDCD0EDA7B}" type="slidenum">
              <a:rPr lang="en-US" smtClean="0"/>
              <a:pPr/>
              <a:t>‹#›</a:t>
            </a:fld>
            <a:endParaRPr lang="en-US"/>
          </a:p>
        </p:txBody>
      </p:sp>
    </p:spTree>
    <p:extLst>
      <p:ext uri="{BB962C8B-B14F-4D97-AF65-F5344CB8AC3E}">
        <p14:creationId xmlns:p14="http://schemas.microsoft.com/office/powerpoint/2010/main" val="2273669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806D07-3277-4F5D-9C12-A01CC386A4CB}"/>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633BEC95-BC92-4CD9-989D-D9C231489D34}"/>
              </a:ext>
            </a:extLst>
          </p:cNvPr>
          <p:cNvSpPr>
            <a:spLocks noGrp="1"/>
          </p:cNvSpPr>
          <p:nvPr>
            <p:ph type="body" orient="vert" idx="1"/>
          </p:nvPr>
        </p:nvSpPr>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6D0A3E03-90CF-4850-AC40-DC4FE379AF09}"/>
              </a:ext>
            </a:extLst>
          </p:cNvPr>
          <p:cNvSpPr>
            <a:spLocks noGrp="1"/>
          </p:cNvSpPr>
          <p:nvPr>
            <p:ph type="dt" sz="half" idx="10"/>
          </p:nvPr>
        </p:nvSpPr>
        <p:spPr/>
        <p:txBody>
          <a:bodyPr/>
          <a:lstStyle/>
          <a:p>
            <a:fld id="{8DC71FB5-BAD8-44CB-A930-AFF74E7275A3}" type="datetimeFigureOut">
              <a:rPr lang="en-US" smtClean="0"/>
              <a:pPr/>
              <a:t>02/10/18</a:t>
            </a:fld>
            <a:endParaRPr lang="en-US"/>
          </a:p>
        </p:txBody>
      </p:sp>
      <p:sp>
        <p:nvSpPr>
          <p:cNvPr id="5" name="Chỗ dành sẵn cho Chân trang 4">
            <a:extLst>
              <a:ext uri="{FF2B5EF4-FFF2-40B4-BE49-F238E27FC236}">
                <a16:creationId xmlns:a16="http://schemas.microsoft.com/office/drawing/2014/main" xmlns="" id="{E58BBD30-BF8B-43F8-B4CB-345FA9E6AAE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C51BABAB-B535-45BA-9876-184002A6F804}"/>
              </a:ext>
            </a:extLst>
          </p:cNvPr>
          <p:cNvSpPr>
            <a:spLocks noGrp="1"/>
          </p:cNvSpPr>
          <p:nvPr>
            <p:ph type="sldNum" sz="quarter" idx="12"/>
          </p:nvPr>
        </p:nvSpPr>
        <p:spPr/>
        <p:txBody>
          <a:bodyPr/>
          <a:lstStyle/>
          <a:p>
            <a:fld id="{A2BB6DD4-B46B-4943-8746-A1FDCD0EDA7B}" type="slidenum">
              <a:rPr lang="en-US" smtClean="0"/>
              <a:pPr/>
              <a:t>‹#›</a:t>
            </a:fld>
            <a:endParaRPr lang="en-US"/>
          </a:p>
        </p:txBody>
      </p:sp>
    </p:spTree>
    <p:extLst>
      <p:ext uri="{BB962C8B-B14F-4D97-AF65-F5344CB8AC3E}">
        <p14:creationId xmlns:p14="http://schemas.microsoft.com/office/powerpoint/2010/main" val="534098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416B42F7-3661-4900-AA2F-B6AF66067D6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26B2C13F-CDAB-4AD1-A122-AB3779658034}"/>
              </a:ext>
            </a:extLst>
          </p:cNvPr>
          <p:cNvSpPr>
            <a:spLocks noGrp="1"/>
          </p:cNvSpPr>
          <p:nvPr>
            <p:ph type="body" orient="vert" idx="1"/>
          </p:nvPr>
        </p:nvSpPr>
        <p:spPr>
          <a:xfrm>
            <a:off x="838200" y="365125"/>
            <a:ext cx="7734300" cy="5811838"/>
          </a:xfrm>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20F2F73A-EABD-4F38-B0F5-013EBCD09933}"/>
              </a:ext>
            </a:extLst>
          </p:cNvPr>
          <p:cNvSpPr>
            <a:spLocks noGrp="1"/>
          </p:cNvSpPr>
          <p:nvPr>
            <p:ph type="dt" sz="half" idx="10"/>
          </p:nvPr>
        </p:nvSpPr>
        <p:spPr/>
        <p:txBody>
          <a:bodyPr/>
          <a:lstStyle/>
          <a:p>
            <a:fld id="{8DC71FB5-BAD8-44CB-A930-AFF74E7275A3}" type="datetimeFigureOut">
              <a:rPr lang="en-US" smtClean="0"/>
              <a:pPr/>
              <a:t>02/10/18</a:t>
            </a:fld>
            <a:endParaRPr lang="en-US"/>
          </a:p>
        </p:txBody>
      </p:sp>
      <p:sp>
        <p:nvSpPr>
          <p:cNvPr id="5" name="Chỗ dành sẵn cho Chân trang 4">
            <a:extLst>
              <a:ext uri="{FF2B5EF4-FFF2-40B4-BE49-F238E27FC236}">
                <a16:creationId xmlns:a16="http://schemas.microsoft.com/office/drawing/2014/main" xmlns="" id="{4DAE6C18-446C-4B04-9A6D-6AE12DD1AAD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102BEB8-7EBE-4C43-8621-88886414F514}"/>
              </a:ext>
            </a:extLst>
          </p:cNvPr>
          <p:cNvSpPr>
            <a:spLocks noGrp="1"/>
          </p:cNvSpPr>
          <p:nvPr>
            <p:ph type="sldNum" sz="quarter" idx="12"/>
          </p:nvPr>
        </p:nvSpPr>
        <p:spPr/>
        <p:txBody>
          <a:bodyPr/>
          <a:lstStyle/>
          <a:p>
            <a:fld id="{A2BB6DD4-B46B-4943-8746-A1FDCD0EDA7B}" type="slidenum">
              <a:rPr lang="en-US" smtClean="0"/>
              <a:pPr/>
              <a:t>‹#›</a:t>
            </a:fld>
            <a:endParaRPr lang="en-US"/>
          </a:p>
        </p:txBody>
      </p:sp>
    </p:spTree>
    <p:extLst>
      <p:ext uri="{BB962C8B-B14F-4D97-AF65-F5344CB8AC3E}">
        <p14:creationId xmlns:p14="http://schemas.microsoft.com/office/powerpoint/2010/main" val="2961466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49DE530-0A1E-4701-B67A-129C34E3D12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1B3429B2-85AB-4F85-9AB2-15484F18FEC7}"/>
              </a:ext>
            </a:extLst>
          </p:cNvPr>
          <p:cNvSpPr>
            <a:spLocks noGrp="1"/>
          </p:cNvSpPr>
          <p:nvPr>
            <p:ph idx="1"/>
          </p:nvPr>
        </p:nvSpPr>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8E2C87F4-BFD9-42EB-95A3-40DC8692CE84}"/>
              </a:ext>
            </a:extLst>
          </p:cNvPr>
          <p:cNvSpPr>
            <a:spLocks noGrp="1"/>
          </p:cNvSpPr>
          <p:nvPr>
            <p:ph type="dt" sz="half" idx="10"/>
          </p:nvPr>
        </p:nvSpPr>
        <p:spPr/>
        <p:txBody>
          <a:bodyPr/>
          <a:lstStyle/>
          <a:p>
            <a:fld id="{8DC71FB5-BAD8-44CB-A930-AFF74E7275A3}" type="datetimeFigureOut">
              <a:rPr lang="en-US" smtClean="0"/>
              <a:pPr/>
              <a:t>02/10/18</a:t>
            </a:fld>
            <a:endParaRPr lang="en-US"/>
          </a:p>
        </p:txBody>
      </p:sp>
      <p:sp>
        <p:nvSpPr>
          <p:cNvPr id="5" name="Chỗ dành sẵn cho Chân trang 4">
            <a:extLst>
              <a:ext uri="{FF2B5EF4-FFF2-40B4-BE49-F238E27FC236}">
                <a16:creationId xmlns:a16="http://schemas.microsoft.com/office/drawing/2014/main" xmlns="" id="{45925ED7-591F-4071-81C9-24C9344997D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7D319805-231E-4188-85C9-51EC8F886C0B}"/>
              </a:ext>
            </a:extLst>
          </p:cNvPr>
          <p:cNvSpPr>
            <a:spLocks noGrp="1"/>
          </p:cNvSpPr>
          <p:nvPr>
            <p:ph type="sldNum" sz="quarter" idx="12"/>
          </p:nvPr>
        </p:nvSpPr>
        <p:spPr/>
        <p:txBody>
          <a:bodyPr/>
          <a:lstStyle/>
          <a:p>
            <a:fld id="{A2BB6DD4-B46B-4943-8746-A1FDCD0EDA7B}" type="slidenum">
              <a:rPr lang="en-US" smtClean="0"/>
              <a:pPr/>
              <a:t>‹#›</a:t>
            </a:fld>
            <a:endParaRPr lang="en-US"/>
          </a:p>
        </p:txBody>
      </p:sp>
    </p:spTree>
    <p:extLst>
      <p:ext uri="{BB962C8B-B14F-4D97-AF65-F5344CB8AC3E}">
        <p14:creationId xmlns:p14="http://schemas.microsoft.com/office/powerpoint/2010/main" val="1170697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204323C-826F-437E-8447-B48A2D87D5C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9E96D3DF-83E0-46E6-A57B-C5A7B4679A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Chỉnh sửa kiểu văn bản của Bản cái</a:t>
            </a:r>
          </a:p>
        </p:txBody>
      </p:sp>
      <p:sp>
        <p:nvSpPr>
          <p:cNvPr id="4" name="Chỗ dành sẵn cho Ngày tháng 3">
            <a:extLst>
              <a:ext uri="{FF2B5EF4-FFF2-40B4-BE49-F238E27FC236}">
                <a16:creationId xmlns:a16="http://schemas.microsoft.com/office/drawing/2014/main" xmlns="" id="{F7A80E87-8EAB-4D4C-BC08-8B8D07CF3CEF}"/>
              </a:ext>
            </a:extLst>
          </p:cNvPr>
          <p:cNvSpPr>
            <a:spLocks noGrp="1"/>
          </p:cNvSpPr>
          <p:nvPr>
            <p:ph type="dt" sz="half" idx="10"/>
          </p:nvPr>
        </p:nvSpPr>
        <p:spPr/>
        <p:txBody>
          <a:bodyPr/>
          <a:lstStyle/>
          <a:p>
            <a:fld id="{8DC71FB5-BAD8-44CB-A930-AFF74E7275A3}" type="datetimeFigureOut">
              <a:rPr lang="en-US" smtClean="0"/>
              <a:pPr/>
              <a:t>02/10/18</a:t>
            </a:fld>
            <a:endParaRPr lang="en-US"/>
          </a:p>
        </p:txBody>
      </p:sp>
      <p:sp>
        <p:nvSpPr>
          <p:cNvPr id="5" name="Chỗ dành sẵn cho Chân trang 4">
            <a:extLst>
              <a:ext uri="{FF2B5EF4-FFF2-40B4-BE49-F238E27FC236}">
                <a16:creationId xmlns:a16="http://schemas.microsoft.com/office/drawing/2014/main" xmlns="" id="{D57B7002-E6B3-4F81-8230-EE9E66A125F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A60A521E-AA66-43CC-9067-9907A96BF963}"/>
              </a:ext>
            </a:extLst>
          </p:cNvPr>
          <p:cNvSpPr>
            <a:spLocks noGrp="1"/>
          </p:cNvSpPr>
          <p:nvPr>
            <p:ph type="sldNum" sz="quarter" idx="12"/>
          </p:nvPr>
        </p:nvSpPr>
        <p:spPr/>
        <p:txBody>
          <a:bodyPr/>
          <a:lstStyle/>
          <a:p>
            <a:fld id="{A2BB6DD4-B46B-4943-8746-A1FDCD0EDA7B}" type="slidenum">
              <a:rPr lang="en-US" smtClean="0"/>
              <a:pPr/>
              <a:t>‹#›</a:t>
            </a:fld>
            <a:endParaRPr lang="en-US"/>
          </a:p>
        </p:txBody>
      </p:sp>
    </p:spTree>
    <p:extLst>
      <p:ext uri="{BB962C8B-B14F-4D97-AF65-F5344CB8AC3E}">
        <p14:creationId xmlns:p14="http://schemas.microsoft.com/office/powerpoint/2010/main" val="964678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3F4338F-722B-4399-9F75-548A34D9F654}"/>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93E4981A-3FAF-4AD9-BBC0-418AD11C800F}"/>
              </a:ext>
            </a:extLst>
          </p:cNvPr>
          <p:cNvSpPr>
            <a:spLocks noGrp="1"/>
          </p:cNvSpPr>
          <p:nvPr>
            <p:ph sz="half" idx="1"/>
          </p:nvPr>
        </p:nvSpPr>
        <p:spPr>
          <a:xfrm>
            <a:off x="838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2D81B43D-116B-4D8A-846C-39F7122E3CF0}"/>
              </a:ext>
            </a:extLst>
          </p:cNvPr>
          <p:cNvSpPr>
            <a:spLocks noGrp="1"/>
          </p:cNvSpPr>
          <p:nvPr>
            <p:ph sz="half" idx="2"/>
          </p:nvPr>
        </p:nvSpPr>
        <p:spPr>
          <a:xfrm>
            <a:off x="6172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DF102864-3B0E-4E85-B512-8111B9F3CAA5}"/>
              </a:ext>
            </a:extLst>
          </p:cNvPr>
          <p:cNvSpPr>
            <a:spLocks noGrp="1"/>
          </p:cNvSpPr>
          <p:nvPr>
            <p:ph type="dt" sz="half" idx="10"/>
          </p:nvPr>
        </p:nvSpPr>
        <p:spPr/>
        <p:txBody>
          <a:bodyPr/>
          <a:lstStyle/>
          <a:p>
            <a:fld id="{8DC71FB5-BAD8-44CB-A930-AFF74E7275A3}" type="datetimeFigureOut">
              <a:rPr lang="en-US" smtClean="0"/>
              <a:pPr/>
              <a:t>02/10/18</a:t>
            </a:fld>
            <a:endParaRPr lang="en-US"/>
          </a:p>
        </p:txBody>
      </p:sp>
      <p:sp>
        <p:nvSpPr>
          <p:cNvPr id="6" name="Chỗ dành sẵn cho Chân trang 5">
            <a:extLst>
              <a:ext uri="{FF2B5EF4-FFF2-40B4-BE49-F238E27FC236}">
                <a16:creationId xmlns:a16="http://schemas.microsoft.com/office/drawing/2014/main" xmlns="" id="{85586DC5-97C0-43E0-85A9-AEE2485332D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B7AAE1D4-B0E8-4573-963C-10833EE1061C}"/>
              </a:ext>
            </a:extLst>
          </p:cNvPr>
          <p:cNvSpPr>
            <a:spLocks noGrp="1"/>
          </p:cNvSpPr>
          <p:nvPr>
            <p:ph type="sldNum" sz="quarter" idx="12"/>
          </p:nvPr>
        </p:nvSpPr>
        <p:spPr/>
        <p:txBody>
          <a:bodyPr/>
          <a:lstStyle/>
          <a:p>
            <a:fld id="{A2BB6DD4-B46B-4943-8746-A1FDCD0EDA7B}" type="slidenum">
              <a:rPr lang="en-US" smtClean="0"/>
              <a:pPr/>
              <a:t>‹#›</a:t>
            </a:fld>
            <a:endParaRPr lang="en-US"/>
          </a:p>
        </p:txBody>
      </p:sp>
    </p:spTree>
    <p:extLst>
      <p:ext uri="{BB962C8B-B14F-4D97-AF65-F5344CB8AC3E}">
        <p14:creationId xmlns:p14="http://schemas.microsoft.com/office/powerpoint/2010/main" val="3669879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3574FF5-F86C-4924-811F-892E401BB50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3F2C676C-14AE-468C-89FB-63CCDDCCFC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4" name="Chỗ dành sẵn cho Nội dung 3">
            <a:extLst>
              <a:ext uri="{FF2B5EF4-FFF2-40B4-BE49-F238E27FC236}">
                <a16:creationId xmlns:a16="http://schemas.microsoft.com/office/drawing/2014/main" xmlns="" id="{7BEAC26E-FAD0-45C3-8A4E-81E9F18C3431}"/>
              </a:ext>
            </a:extLst>
          </p:cNvPr>
          <p:cNvSpPr>
            <a:spLocks noGrp="1"/>
          </p:cNvSpPr>
          <p:nvPr>
            <p:ph sz="half" idx="2"/>
          </p:nvPr>
        </p:nvSpPr>
        <p:spPr>
          <a:xfrm>
            <a:off x="839788" y="2505075"/>
            <a:ext cx="5157787"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54F8BE19-6F16-46A5-9435-947A14B76D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6" name="Chỗ dành sẵn cho Nội dung 5">
            <a:extLst>
              <a:ext uri="{FF2B5EF4-FFF2-40B4-BE49-F238E27FC236}">
                <a16:creationId xmlns:a16="http://schemas.microsoft.com/office/drawing/2014/main" xmlns="" id="{1E788423-FF19-44F8-90D6-6AF878D886E3}"/>
              </a:ext>
            </a:extLst>
          </p:cNvPr>
          <p:cNvSpPr>
            <a:spLocks noGrp="1"/>
          </p:cNvSpPr>
          <p:nvPr>
            <p:ph sz="quarter" idx="4"/>
          </p:nvPr>
        </p:nvSpPr>
        <p:spPr>
          <a:xfrm>
            <a:off x="6172200" y="2505075"/>
            <a:ext cx="5183188"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127568EC-CCE4-4983-980D-484ACDA12835}"/>
              </a:ext>
            </a:extLst>
          </p:cNvPr>
          <p:cNvSpPr>
            <a:spLocks noGrp="1"/>
          </p:cNvSpPr>
          <p:nvPr>
            <p:ph type="dt" sz="half" idx="10"/>
          </p:nvPr>
        </p:nvSpPr>
        <p:spPr/>
        <p:txBody>
          <a:bodyPr/>
          <a:lstStyle/>
          <a:p>
            <a:fld id="{8DC71FB5-BAD8-44CB-A930-AFF74E7275A3}" type="datetimeFigureOut">
              <a:rPr lang="en-US" smtClean="0"/>
              <a:pPr/>
              <a:t>02/10/18</a:t>
            </a:fld>
            <a:endParaRPr lang="en-US"/>
          </a:p>
        </p:txBody>
      </p:sp>
      <p:sp>
        <p:nvSpPr>
          <p:cNvPr id="8" name="Chỗ dành sẵn cho Chân trang 7">
            <a:extLst>
              <a:ext uri="{FF2B5EF4-FFF2-40B4-BE49-F238E27FC236}">
                <a16:creationId xmlns:a16="http://schemas.microsoft.com/office/drawing/2014/main" xmlns="" id="{3D278F6A-BC93-4FF2-815E-D6043124235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D850A85C-5B7D-4CEF-91AC-E6C250F06ACC}"/>
              </a:ext>
            </a:extLst>
          </p:cNvPr>
          <p:cNvSpPr>
            <a:spLocks noGrp="1"/>
          </p:cNvSpPr>
          <p:nvPr>
            <p:ph type="sldNum" sz="quarter" idx="12"/>
          </p:nvPr>
        </p:nvSpPr>
        <p:spPr/>
        <p:txBody>
          <a:bodyPr/>
          <a:lstStyle/>
          <a:p>
            <a:fld id="{A2BB6DD4-B46B-4943-8746-A1FDCD0EDA7B}" type="slidenum">
              <a:rPr lang="en-US" smtClean="0"/>
              <a:pPr/>
              <a:t>‹#›</a:t>
            </a:fld>
            <a:endParaRPr lang="en-US"/>
          </a:p>
        </p:txBody>
      </p:sp>
    </p:spTree>
    <p:extLst>
      <p:ext uri="{BB962C8B-B14F-4D97-AF65-F5344CB8AC3E}">
        <p14:creationId xmlns:p14="http://schemas.microsoft.com/office/powerpoint/2010/main" val="1089213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21E139F-418D-497E-9831-10C1D89A2380}"/>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D93D8C9C-8AF8-4266-B9D1-1DB1948EE757}"/>
              </a:ext>
            </a:extLst>
          </p:cNvPr>
          <p:cNvSpPr>
            <a:spLocks noGrp="1"/>
          </p:cNvSpPr>
          <p:nvPr>
            <p:ph type="dt" sz="half" idx="10"/>
          </p:nvPr>
        </p:nvSpPr>
        <p:spPr/>
        <p:txBody>
          <a:bodyPr/>
          <a:lstStyle/>
          <a:p>
            <a:fld id="{8DC71FB5-BAD8-44CB-A930-AFF74E7275A3}" type="datetimeFigureOut">
              <a:rPr lang="en-US" smtClean="0"/>
              <a:pPr/>
              <a:t>02/10/18</a:t>
            </a:fld>
            <a:endParaRPr lang="en-US"/>
          </a:p>
        </p:txBody>
      </p:sp>
      <p:sp>
        <p:nvSpPr>
          <p:cNvPr id="4" name="Chỗ dành sẵn cho Chân trang 3">
            <a:extLst>
              <a:ext uri="{FF2B5EF4-FFF2-40B4-BE49-F238E27FC236}">
                <a16:creationId xmlns:a16="http://schemas.microsoft.com/office/drawing/2014/main" xmlns="" id="{7EF37D31-D5FC-4EB1-BDBB-CCE32CAFA07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E0BA3616-0329-4468-8F0C-24DACA0A58A1}"/>
              </a:ext>
            </a:extLst>
          </p:cNvPr>
          <p:cNvSpPr>
            <a:spLocks noGrp="1"/>
          </p:cNvSpPr>
          <p:nvPr>
            <p:ph type="sldNum" sz="quarter" idx="12"/>
          </p:nvPr>
        </p:nvSpPr>
        <p:spPr/>
        <p:txBody>
          <a:bodyPr/>
          <a:lstStyle/>
          <a:p>
            <a:fld id="{A2BB6DD4-B46B-4943-8746-A1FDCD0EDA7B}" type="slidenum">
              <a:rPr lang="en-US" smtClean="0"/>
              <a:pPr/>
              <a:t>‹#›</a:t>
            </a:fld>
            <a:endParaRPr lang="en-US"/>
          </a:p>
        </p:txBody>
      </p:sp>
    </p:spTree>
    <p:extLst>
      <p:ext uri="{BB962C8B-B14F-4D97-AF65-F5344CB8AC3E}">
        <p14:creationId xmlns:p14="http://schemas.microsoft.com/office/powerpoint/2010/main" val="4162328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CCDAEB4A-05CB-4D1B-BDBF-E30ED597DFFE}"/>
              </a:ext>
            </a:extLst>
          </p:cNvPr>
          <p:cNvSpPr>
            <a:spLocks noGrp="1"/>
          </p:cNvSpPr>
          <p:nvPr>
            <p:ph type="dt" sz="half" idx="10"/>
          </p:nvPr>
        </p:nvSpPr>
        <p:spPr/>
        <p:txBody>
          <a:bodyPr/>
          <a:lstStyle/>
          <a:p>
            <a:fld id="{8DC71FB5-BAD8-44CB-A930-AFF74E7275A3}" type="datetimeFigureOut">
              <a:rPr lang="en-US" smtClean="0"/>
              <a:pPr/>
              <a:t>02/10/18</a:t>
            </a:fld>
            <a:endParaRPr lang="en-US"/>
          </a:p>
        </p:txBody>
      </p:sp>
      <p:sp>
        <p:nvSpPr>
          <p:cNvPr id="3" name="Chỗ dành sẵn cho Chân trang 2">
            <a:extLst>
              <a:ext uri="{FF2B5EF4-FFF2-40B4-BE49-F238E27FC236}">
                <a16:creationId xmlns:a16="http://schemas.microsoft.com/office/drawing/2014/main" xmlns="" id="{EEA90CFF-4318-4EBB-8848-22461A3B3330}"/>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3736E9AA-D7F3-4647-9201-25AF30CCA3F4}"/>
              </a:ext>
            </a:extLst>
          </p:cNvPr>
          <p:cNvSpPr>
            <a:spLocks noGrp="1"/>
          </p:cNvSpPr>
          <p:nvPr>
            <p:ph type="sldNum" sz="quarter" idx="12"/>
          </p:nvPr>
        </p:nvSpPr>
        <p:spPr/>
        <p:txBody>
          <a:bodyPr/>
          <a:lstStyle/>
          <a:p>
            <a:fld id="{A2BB6DD4-B46B-4943-8746-A1FDCD0EDA7B}" type="slidenum">
              <a:rPr lang="en-US" smtClean="0"/>
              <a:pPr/>
              <a:t>‹#›</a:t>
            </a:fld>
            <a:endParaRPr lang="en-US"/>
          </a:p>
        </p:txBody>
      </p:sp>
    </p:spTree>
    <p:extLst>
      <p:ext uri="{BB962C8B-B14F-4D97-AF65-F5344CB8AC3E}">
        <p14:creationId xmlns:p14="http://schemas.microsoft.com/office/powerpoint/2010/main" val="1089372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0808165-BBFC-47C0-86E0-033B13217B0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999E1C7-6048-4622-9C7A-A9E01C1569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DAC74D4-1AD3-46DC-99D4-080BFBA4CF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xmlns="" id="{ACC40CA8-9B7A-4C8B-93B8-918F9E5CB278}"/>
              </a:ext>
            </a:extLst>
          </p:cNvPr>
          <p:cNvSpPr>
            <a:spLocks noGrp="1"/>
          </p:cNvSpPr>
          <p:nvPr>
            <p:ph type="dt" sz="half" idx="10"/>
          </p:nvPr>
        </p:nvSpPr>
        <p:spPr/>
        <p:txBody>
          <a:bodyPr/>
          <a:lstStyle/>
          <a:p>
            <a:fld id="{8DC71FB5-BAD8-44CB-A930-AFF74E7275A3}" type="datetimeFigureOut">
              <a:rPr lang="en-US" smtClean="0"/>
              <a:pPr/>
              <a:t>02/10/18</a:t>
            </a:fld>
            <a:endParaRPr lang="en-US"/>
          </a:p>
        </p:txBody>
      </p:sp>
      <p:sp>
        <p:nvSpPr>
          <p:cNvPr id="6" name="Chỗ dành sẵn cho Chân trang 5">
            <a:extLst>
              <a:ext uri="{FF2B5EF4-FFF2-40B4-BE49-F238E27FC236}">
                <a16:creationId xmlns:a16="http://schemas.microsoft.com/office/drawing/2014/main" xmlns="" id="{BFB6C091-9E60-479A-860A-440E89C199E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F85B796F-A115-4EBF-BD43-E9743B218B70}"/>
              </a:ext>
            </a:extLst>
          </p:cNvPr>
          <p:cNvSpPr>
            <a:spLocks noGrp="1"/>
          </p:cNvSpPr>
          <p:nvPr>
            <p:ph type="sldNum" sz="quarter" idx="12"/>
          </p:nvPr>
        </p:nvSpPr>
        <p:spPr/>
        <p:txBody>
          <a:bodyPr/>
          <a:lstStyle/>
          <a:p>
            <a:fld id="{A2BB6DD4-B46B-4943-8746-A1FDCD0EDA7B}" type="slidenum">
              <a:rPr lang="en-US" smtClean="0"/>
              <a:pPr/>
              <a:t>‹#›</a:t>
            </a:fld>
            <a:endParaRPr lang="en-US"/>
          </a:p>
        </p:txBody>
      </p:sp>
    </p:spTree>
    <p:extLst>
      <p:ext uri="{BB962C8B-B14F-4D97-AF65-F5344CB8AC3E}">
        <p14:creationId xmlns:p14="http://schemas.microsoft.com/office/powerpoint/2010/main" val="2851716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519304-7665-49F8-B0AE-D5482CA8B71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1738B092-4F3C-4B3D-9C52-1B3562918C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628B3F11-9327-4810-9FB9-35B9A43EB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xmlns="" id="{0D665ECB-3316-4EEF-A886-F2C41F82E06A}"/>
              </a:ext>
            </a:extLst>
          </p:cNvPr>
          <p:cNvSpPr>
            <a:spLocks noGrp="1"/>
          </p:cNvSpPr>
          <p:nvPr>
            <p:ph type="dt" sz="half" idx="10"/>
          </p:nvPr>
        </p:nvSpPr>
        <p:spPr/>
        <p:txBody>
          <a:bodyPr/>
          <a:lstStyle/>
          <a:p>
            <a:fld id="{8DC71FB5-BAD8-44CB-A930-AFF74E7275A3}" type="datetimeFigureOut">
              <a:rPr lang="en-US" smtClean="0"/>
              <a:pPr/>
              <a:t>02/10/18</a:t>
            </a:fld>
            <a:endParaRPr lang="en-US"/>
          </a:p>
        </p:txBody>
      </p:sp>
      <p:sp>
        <p:nvSpPr>
          <p:cNvPr id="6" name="Chỗ dành sẵn cho Chân trang 5">
            <a:extLst>
              <a:ext uri="{FF2B5EF4-FFF2-40B4-BE49-F238E27FC236}">
                <a16:creationId xmlns:a16="http://schemas.microsoft.com/office/drawing/2014/main" xmlns="" id="{125CB6FF-AB69-4A4E-AEFB-79A5C1B8914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F4C21CDD-4CBC-480C-A334-F449D8A94CD0}"/>
              </a:ext>
            </a:extLst>
          </p:cNvPr>
          <p:cNvSpPr>
            <a:spLocks noGrp="1"/>
          </p:cNvSpPr>
          <p:nvPr>
            <p:ph type="sldNum" sz="quarter" idx="12"/>
          </p:nvPr>
        </p:nvSpPr>
        <p:spPr/>
        <p:txBody>
          <a:bodyPr/>
          <a:lstStyle/>
          <a:p>
            <a:fld id="{A2BB6DD4-B46B-4943-8746-A1FDCD0EDA7B}" type="slidenum">
              <a:rPr lang="en-US" smtClean="0"/>
              <a:pPr/>
              <a:t>‹#›</a:t>
            </a:fld>
            <a:endParaRPr lang="en-US"/>
          </a:p>
        </p:txBody>
      </p:sp>
    </p:spTree>
    <p:extLst>
      <p:ext uri="{BB962C8B-B14F-4D97-AF65-F5344CB8AC3E}">
        <p14:creationId xmlns:p14="http://schemas.microsoft.com/office/powerpoint/2010/main" val="3603248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5EB9E6B1-6490-4E21-BBCB-CC9904C36E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68A029CA-110B-4CE2-A11A-E68E12B807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03D96683-4C9F-48FC-B1C5-AAF5B87CCC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C71FB5-BAD8-44CB-A930-AFF74E7275A3}" type="datetimeFigureOut">
              <a:rPr lang="en-US" smtClean="0"/>
              <a:pPr/>
              <a:t>02/10/18</a:t>
            </a:fld>
            <a:endParaRPr lang="en-US"/>
          </a:p>
        </p:txBody>
      </p:sp>
      <p:sp>
        <p:nvSpPr>
          <p:cNvPr id="5" name="Chỗ dành sẵn cho Chân trang 4">
            <a:extLst>
              <a:ext uri="{FF2B5EF4-FFF2-40B4-BE49-F238E27FC236}">
                <a16:creationId xmlns:a16="http://schemas.microsoft.com/office/drawing/2014/main" xmlns="" id="{48EBD667-67F2-4792-B0AD-2916AF7282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CAEFDCB7-A2E5-4D79-87AC-807F8357E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BB6DD4-B46B-4943-8746-A1FDCD0EDA7B}" type="slidenum">
              <a:rPr lang="en-US" smtClean="0"/>
              <a:pPr/>
              <a:t>‹#›</a:t>
            </a:fld>
            <a:endParaRPr lang="en-US"/>
          </a:p>
        </p:txBody>
      </p:sp>
    </p:spTree>
    <p:extLst>
      <p:ext uri="{BB962C8B-B14F-4D97-AF65-F5344CB8AC3E}">
        <p14:creationId xmlns:p14="http://schemas.microsoft.com/office/powerpoint/2010/main" val="1310625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 Target="slide4.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9.jpeg"/><Relationship Id="rId7" Type="http://schemas.openxmlformats.org/officeDocument/2006/relationships/image" Target="../media/image39.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4.jpeg"/><Relationship Id="rId10" Type="http://schemas.openxmlformats.org/officeDocument/2006/relationships/slide" Target="slide4.xml"/><Relationship Id="rId4" Type="http://schemas.openxmlformats.org/officeDocument/2006/relationships/image" Target="../media/image10.jpeg"/><Relationship Id="rId9" Type="http://schemas.openxmlformats.org/officeDocument/2006/relationships/image" Target="../media/image41.jpeg"/></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8.jpeg"/><Relationship Id="rId7" Type="http://schemas.openxmlformats.org/officeDocument/2006/relationships/image" Target="../media/image43.jpe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16.jpe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9.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slide" Target="slide4.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 Target="slide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70B66945-4967-4040-926D-DCA44313CD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xmlns="" id="{1A643A42-0E89-464C-86B1-1337EE82F7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756" y="1039367"/>
            <a:ext cx="3411096" cy="3411096"/>
          </a:xfrm>
          <a:prstGeom prst="rect">
            <a:avLst/>
          </a:prstGeom>
        </p:spPr>
      </p:pic>
      <p:sp>
        <p:nvSpPr>
          <p:cNvPr id="2" name="Tiêu đề 1">
            <a:extLst>
              <a:ext uri="{FF2B5EF4-FFF2-40B4-BE49-F238E27FC236}">
                <a16:creationId xmlns:a16="http://schemas.microsoft.com/office/drawing/2014/main" xmlns="" id="{6E73C48D-7EAD-4D7D-8416-9D1ABDD104A3}"/>
              </a:ext>
            </a:extLst>
          </p:cNvPr>
          <p:cNvSpPr>
            <a:spLocks noGrp="1"/>
          </p:cNvSpPr>
          <p:nvPr>
            <p:ph type="ctrTitle"/>
          </p:nvPr>
        </p:nvSpPr>
        <p:spPr>
          <a:xfrm>
            <a:off x="6019220" y="1402773"/>
            <a:ext cx="6172781" cy="2975872"/>
          </a:xfrm>
          <a:effectLst>
            <a:outerShdw blurRad="50800" dist="114300" dir="2700000" algn="tl" rotWithShape="0">
              <a:prstClr val="black">
                <a:alpha val="40000"/>
              </a:prstClr>
            </a:outerShdw>
          </a:effectLst>
        </p:spPr>
        <p:txBody>
          <a:bodyPr anchor="b">
            <a:normAutofit fontScale="90000"/>
          </a:bodyPr>
          <a:lstStyle/>
          <a:p>
            <a:r>
              <a:rPr lang="en-US" sz="8900" b="1" dirty="0">
                <a:solidFill>
                  <a:srgbClr val="FFFF00"/>
                </a:solidFill>
                <a:effectLst>
                  <a:outerShdw blurRad="38100" dist="38100" dir="2700000" algn="tl">
                    <a:srgbClr val="000000">
                      <a:alpha val="43137"/>
                    </a:srgbClr>
                  </a:outerShdw>
                </a:effectLst>
              </a:rPr>
              <a:t/>
            </a:r>
            <a:br>
              <a:rPr lang="en-US" sz="8900" b="1" dirty="0">
                <a:solidFill>
                  <a:srgbClr val="FFFF00"/>
                </a:solidFill>
                <a:effectLst>
                  <a:outerShdw blurRad="38100" dist="38100" dir="2700000" algn="tl">
                    <a:srgbClr val="000000">
                      <a:alpha val="43137"/>
                    </a:srgbClr>
                  </a:outerShdw>
                </a:effectLst>
              </a:rPr>
            </a:br>
            <a:r>
              <a:rPr lang="en-US" sz="8900" b="1" dirty="0">
                <a:solidFill>
                  <a:srgbClr val="FFFF00"/>
                </a:solidFill>
                <a:effectLst>
                  <a:outerShdw blurRad="38100" dist="38100" dir="2700000" algn="tl">
                    <a:srgbClr val="000000">
                      <a:alpha val="43137"/>
                    </a:srgbClr>
                  </a:outerShdw>
                </a:effectLst>
              </a:rPr>
              <a:t/>
            </a:r>
            <a:br>
              <a:rPr lang="en-US" sz="8900" b="1" dirty="0">
                <a:solidFill>
                  <a:srgbClr val="FFFF00"/>
                </a:solidFill>
                <a:effectLst>
                  <a:outerShdw blurRad="38100" dist="38100" dir="2700000" algn="tl">
                    <a:srgbClr val="000000">
                      <a:alpha val="43137"/>
                    </a:srgbClr>
                  </a:outerShdw>
                </a:effectLst>
              </a:rPr>
            </a:br>
            <a:r>
              <a:rPr lang="en-US" sz="5300" b="1" dirty="0" err="1">
                <a:solidFill>
                  <a:srgbClr val="FBC385"/>
                </a:solidFill>
                <a:effectLst>
                  <a:outerShdw blurRad="38100" dist="38100" dir="2700000" algn="tl">
                    <a:srgbClr val="000000">
                      <a:alpha val="43137"/>
                    </a:srgbClr>
                  </a:outerShdw>
                </a:effectLst>
              </a:rPr>
              <a:t>TRIỂN</a:t>
            </a:r>
            <a:r>
              <a:rPr lang="en-US" sz="5300" b="1" dirty="0">
                <a:solidFill>
                  <a:srgbClr val="FBC385"/>
                </a:solidFill>
                <a:effectLst>
                  <a:outerShdw blurRad="38100" dist="38100" dir="2700000" algn="tl">
                    <a:srgbClr val="000000">
                      <a:alpha val="43137"/>
                    </a:srgbClr>
                  </a:outerShdw>
                </a:effectLst>
              </a:rPr>
              <a:t> </a:t>
            </a:r>
            <a:r>
              <a:rPr lang="en-US" sz="5300" b="1" dirty="0" err="1">
                <a:solidFill>
                  <a:srgbClr val="FBC385"/>
                </a:solidFill>
                <a:effectLst>
                  <a:outerShdw blurRad="38100" dist="38100" dir="2700000" algn="tl">
                    <a:srgbClr val="000000">
                      <a:alpha val="43137"/>
                    </a:srgbClr>
                  </a:outerShdw>
                </a:effectLst>
              </a:rPr>
              <a:t>KHAI</a:t>
            </a:r>
            <a:r>
              <a:rPr lang="en-US" sz="5300" b="1" dirty="0">
                <a:solidFill>
                  <a:srgbClr val="FBC385"/>
                </a:solidFill>
                <a:effectLst>
                  <a:outerShdw blurRad="38100" dist="38100" dir="2700000" algn="tl">
                    <a:srgbClr val="000000">
                      <a:alpha val="43137"/>
                    </a:srgbClr>
                  </a:outerShdw>
                </a:effectLst>
              </a:rPr>
              <a:t> NGHỊ </a:t>
            </a:r>
            <a:r>
              <a:rPr lang="en-US" sz="5300" b="1" dirty="0" err="1">
                <a:solidFill>
                  <a:srgbClr val="FBC385"/>
                </a:solidFill>
                <a:effectLst>
                  <a:outerShdw blurRad="38100" dist="38100" dir="2700000" algn="tl">
                    <a:srgbClr val="000000">
                      <a:alpha val="43137"/>
                    </a:srgbClr>
                  </a:outerShdw>
                </a:effectLst>
              </a:rPr>
              <a:t>QUYẾT</a:t>
            </a:r>
            <a:r>
              <a:rPr lang="en-US" sz="8900" b="1" dirty="0">
                <a:solidFill>
                  <a:srgbClr val="FFFF00"/>
                </a:solidFill>
                <a:effectLst>
                  <a:outerShdw blurRad="38100" dist="38100" dir="2700000" algn="tl">
                    <a:srgbClr val="000000">
                      <a:alpha val="43137"/>
                    </a:srgbClr>
                  </a:outerShdw>
                </a:effectLst>
              </a:rPr>
              <a:t/>
            </a:r>
            <a:br>
              <a:rPr lang="en-US" sz="8900" b="1" dirty="0">
                <a:solidFill>
                  <a:srgbClr val="FFFF00"/>
                </a:solidFill>
                <a:effectLst>
                  <a:outerShdw blurRad="38100" dist="38100" dir="2700000" algn="tl">
                    <a:srgbClr val="000000">
                      <a:alpha val="43137"/>
                    </a:srgbClr>
                  </a:outerShdw>
                </a:effectLst>
              </a:rPr>
            </a:br>
            <a:r>
              <a:rPr lang="en-US" sz="8900" b="1" dirty="0" err="1">
                <a:solidFill>
                  <a:srgbClr val="FFFF00"/>
                </a:solidFill>
                <a:effectLst>
                  <a:outerShdw blurRad="38100" dist="38100" dir="2700000" algn="tl">
                    <a:srgbClr val="000000">
                      <a:alpha val="43137"/>
                    </a:srgbClr>
                  </a:outerShdw>
                </a:effectLst>
              </a:rPr>
              <a:t>ĐẠI</a:t>
            </a:r>
            <a:r>
              <a:rPr lang="en-US" sz="8900" b="1" dirty="0">
                <a:solidFill>
                  <a:srgbClr val="FFFF00"/>
                </a:solidFill>
                <a:effectLst>
                  <a:outerShdw blurRad="38100" dist="38100" dir="2700000" algn="tl">
                    <a:srgbClr val="000000">
                      <a:alpha val="43137"/>
                    </a:srgbClr>
                  </a:outerShdw>
                </a:effectLst>
              </a:rPr>
              <a:t> HỘI X</a:t>
            </a:r>
            <a:r>
              <a:rPr lang="en-US" sz="5300" b="1" dirty="0">
                <a:solidFill>
                  <a:srgbClr val="FFFF00"/>
                </a:solidFill>
                <a:effectLst>
                  <a:outerShdw blurRad="38100" dist="38100" dir="2700000" algn="tl">
                    <a:srgbClr val="000000">
                      <a:alpha val="43137"/>
                    </a:srgbClr>
                  </a:outerShdw>
                </a:effectLst>
              </a:rPr>
              <a:t/>
            </a:r>
            <a:br>
              <a:rPr lang="en-US" sz="5300" b="1" dirty="0">
                <a:solidFill>
                  <a:srgbClr val="FFFF00"/>
                </a:solidFill>
                <a:effectLst>
                  <a:outerShdw blurRad="38100" dist="38100" dir="2700000" algn="tl">
                    <a:srgbClr val="000000">
                      <a:alpha val="43137"/>
                    </a:srgbClr>
                  </a:outerShdw>
                </a:effectLst>
              </a:rPr>
            </a:br>
            <a:r>
              <a:rPr lang="en-US" sz="5300" b="1" dirty="0">
                <a:solidFill>
                  <a:srgbClr val="FFFF00"/>
                </a:solidFill>
                <a:effectLst>
                  <a:outerShdw blurRad="38100" dist="38100" dir="2700000" algn="tl">
                    <a:srgbClr val="000000">
                      <a:alpha val="43137"/>
                    </a:srgbClr>
                  </a:outerShdw>
                </a:effectLst>
              </a:rPr>
              <a:t>CÔNG ĐOÀN ĐỒNG NAI</a:t>
            </a:r>
            <a:r>
              <a:rPr lang="en-US" sz="4400" b="1" dirty="0">
                <a:solidFill>
                  <a:srgbClr val="FFFF00"/>
                </a:solidFill>
                <a:effectLst>
                  <a:outerShdw blurRad="38100" dist="38100" dir="2700000" algn="tl">
                    <a:srgbClr val="000000">
                      <a:alpha val="43137"/>
                    </a:srgbClr>
                  </a:outerShdw>
                </a:effectLst>
              </a:rPr>
              <a:t/>
            </a:r>
            <a:br>
              <a:rPr lang="en-US" sz="4400" b="1" dirty="0">
                <a:solidFill>
                  <a:srgbClr val="FFFF00"/>
                </a:solidFill>
                <a:effectLst>
                  <a:outerShdw blurRad="38100" dist="38100" dir="2700000" algn="tl">
                    <a:srgbClr val="000000">
                      <a:alpha val="43137"/>
                    </a:srgbClr>
                  </a:outerShdw>
                </a:effectLst>
              </a:rPr>
            </a:br>
            <a:r>
              <a:rPr lang="en-US" sz="3600" b="1" dirty="0">
                <a:solidFill>
                  <a:srgbClr val="FFFF00"/>
                </a:solidFill>
                <a:effectLst>
                  <a:outerShdw blurRad="38100" dist="38100" dir="2700000" algn="tl">
                    <a:srgbClr val="000000">
                      <a:alpha val="43137"/>
                    </a:srgbClr>
                  </a:outerShdw>
                </a:effectLst>
              </a:rPr>
              <a:t>NHIỆM KỲ 2018 - 2023</a:t>
            </a:r>
            <a:endParaRPr lang="en-US" sz="4400" b="1" dirty="0">
              <a:solidFill>
                <a:srgbClr val="FFFF00"/>
              </a:solidFill>
              <a:effectLst>
                <a:outerShdw blurRad="38100" dist="38100" dir="2700000" algn="tl">
                  <a:srgbClr val="000000">
                    <a:alpha val="43137"/>
                  </a:srgbClr>
                </a:outerShdw>
              </a:effectLst>
            </a:endParaRPr>
          </a:p>
        </p:txBody>
      </p:sp>
      <p:sp>
        <p:nvSpPr>
          <p:cNvPr id="3" name="Tiêu đề phụ 2">
            <a:extLst>
              <a:ext uri="{FF2B5EF4-FFF2-40B4-BE49-F238E27FC236}">
                <a16:creationId xmlns:a16="http://schemas.microsoft.com/office/drawing/2014/main" xmlns="" id="{04F21CF2-4FB9-4A91-9670-B65BBC708089}"/>
              </a:ext>
            </a:extLst>
          </p:cNvPr>
          <p:cNvSpPr>
            <a:spLocks noGrp="1"/>
          </p:cNvSpPr>
          <p:nvPr>
            <p:ph type="subTitle" idx="1"/>
          </p:nvPr>
        </p:nvSpPr>
        <p:spPr>
          <a:xfrm>
            <a:off x="3978378" y="6082257"/>
            <a:ext cx="7994073" cy="566700"/>
          </a:xfrm>
          <a:gradFill>
            <a:gsLst>
              <a:gs pos="1000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a:noFill/>
          </a:ln>
          <a:effectLst>
            <a:glow rad="228600">
              <a:schemeClr val="accent4">
                <a:satMod val="175000"/>
                <a:alpha val="40000"/>
              </a:schemeClr>
            </a:glow>
            <a:softEdge rad="114300"/>
          </a:effectLst>
        </p:spPr>
        <p:txBody>
          <a:bodyPr anchor="t">
            <a:noAutofit/>
          </a:bodyPr>
          <a:lstStyle/>
          <a:p>
            <a:pPr>
              <a:lnSpc>
                <a:spcPct val="100000"/>
              </a:lnSpc>
              <a:spcBef>
                <a:spcPts val="600"/>
              </a:spcBef>
              <a:spcAft>
                <a:spcPts val="600"/>
              </a:spcAft>
            </a:pPr>
            <a:r>
              <a:rPr lang="en-US" sz="3600" b="1" spc="-300" dirty="0">
                <a:solidFill>
                  <a:srgbClr val="FF0000"/>
                </a:solidFill>
                <a:cs typeface="Arial" panose="020B0604020202020204" pitchFamily="34" charset="0"/>
              </a:rPr>
              <a:t>ĐỔI MỚI – DÂN CHỦ - ĐOÀN KẾT – TRÁCH NHIỆM</a:t>
            </a:r>
          </a:p>
        </p:txBody>
      </p:sp>
      <p:sp>
        <p:nvSpPr>
          <p:cNvPr id="4" name="TextBox 3">
            <a:extLst>
              <a:ext uri="{FF2B5EF4-FFF2-40B4-BE49-F238E27FC236}">
                <a16:creationId xmlns:a16="http://schemas.microsoft.com/office/drawing/2014/main" xmlns="" id="{B9E8F132-DDE4-4964-9F65-4AC3A16FC02B}"/>
              </a:ext>
            </a:extLst>
          </p:cNvPr>
          <p:cNvSpPr txBox="1"/>
          <p:nvPr/>
        </p:nvSpPr>
        <p:spPr>
          <a:xfrm>
            <a:off x="8546690" y="4638368"/>
            <a:ext cx="3296095" cy="954107"/>
          </a:xfrm>
          <a:prstGeom prst="rect">
            <a:avLst/>
          </a:prstGeom>
          <a:noFill/>
        </p:spPr>
        <p:txBody>
          <a:bodyPr wrap="none" rtlCol="0">
            <a:spAutoFit/>
          </a:bodyPr>
          <a:lstStyle/>
          <a:p>
            <a:pPr algn="r"/>
            <a:r>
              <a:rPr lang="en-US" sz="2000" b="1" dirty="0" err="1">
                <a:effectLst>
                  <a:outerShdw blurRad="38100" dist="38100" dir="2700000" algn="tl">
                    <a:srgbClr val="000000">
                      <a:alpha val="43137"/>
                    </a:srgbClr>
                  </a:outerShdw>
                </a:effectLst>
              </a:rPr>
              <a:t>ThS</a:t>
            </a:r>
            <a:r>
              <a:rPr lang="en-US" sz="2000" b="1" dirty="0">
                <a:effectLst>
                  <a:outerShdw blurRad="38100" dist="38100" dir="2700000" algn="tl">
                    <a:srgbClr val="000000">
                      <a:alpha val="43137"/>
                    </a:srgbClr>
                  </a:outerShdw>
                </a:effectLst>
              </a:rPr>
              <a:t>. Tăng Quốc </a:t>
            </a:r>
            <a:r>
              <a:rPr lang="en-US" sz="2000" b="1" dirty="0" err="1">
                <a:effectLst>
                  <a:outerShdw blurRad="38100" dist="38100" dir="2700000" algn="tl">
                    <a:srgbClr val="000000">
                      <a:alpha val="43137"/>
                    </a:srgbClr>
                  </a:outerShdw>
                </a:effectLst>
              </a:rPr>
              <a:t>Lập</a:t>
            </a:r>
            <a:endParaRPr lang="en-US" sz="2000" b="1" dirty="0">
              <a:effectLst>
                <a:outerShdw blurRad="38100" dist="38100" dir="2700000" algn="tl">
                  <a:srgbClr val="000000">
                    <a:alpha val="43137"/>
                  </a:srgbClr>
                </a:outerShdw>
              </a:effectLst>
            </a:endParaRPr>
          </a:p>
          <a:p>
            <a:pPr algn="r"/>
            <a:r>
              <a:rPr lang="en-US" b="1" dirty="0" err="1">
                <a:effectLst>
                  <a:outerShdw blurRad="38100" dist="38100" dir="2700000" algn="tl">
                    <a:srgbClr val="000000">
                      <a:alpha val="43137"/>
                    </a:srgbClr>
                  </a:outerShdw>
                </a:effectLst>
              </a:rPr>
              <a:t>Phó</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Chủ</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tịch</a:t>
            </a:r>
            <a:r>
              <a:rPr lang="en-US" b="1" dirty="0">
                <a:effectLst>
                  <a:outerShdw blurRad="38100" dist="38100" dir="2700000" algn="tl">
                    <a:srgbClr val="000000">
                      <a:alpha val="43137"/>
                    </a:srgbClr>
                  </a:outerShdw>
                </a:effectLst>
              </a:rPr>
              <a:t> LĐLĐ tỉnh Đồng Nai</a:t>
            </a:r>
          </a:p>
          <a:p>
            <a:pPr algn="r"/>
            <a:r>
              <a:rPr lang="en-US" b="1" dirty="0">
                <a:effectLst>
                  <a:outerShdw blurRad="38100" dist="38100" dir="2700000" algn="tl">
                    <a:srgbClr val="000000">
                      <a:alpha val="43137"/>
                    </a:srgbClr>
                  </a:outerShdw>
                </a:effectLst>
              </a:rPr>
              <a:t>Báo </a:t>
            </a:r>
            <a:r>
              <a:rPr lang="en-US" b="1" dirty="0" err="1">
                <a:effectLst>
                  <a:outerShdw blurRad="38100" dist="38100" dir="2700000" algn="tl">
                    <a:srgbClr val="000000">
                      <a:alpha val="43137"/>
                    </a:srgbClr>
                  </a:outerShdw>
                </a:effectLst>
              </a:rPr>
              <a:t>cáo</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viên</a:t>
            </a:r>
            <a:r>
              <a:rPr lang="en-US" b="1" dirty="0">
                <a:effectLst>
                  <a:outerShdw blurRad="38100" dist="38100" dir="2700000" algn="tl">
                    <a:srgbClr val="000000">
                      <a:alpha val="43137"/>
                    </a:srgbClr>
                  </a:outerShdw>
                </a:effectLst>
              </a:rPr>
              <a:t> Tỉnh </a:t>
            </a:r>
            <a:r>
              <a:rPr lang="en-US" b="1" dirty="0" err="1">
                <a:effectLst>
                  <a:outerShdw blurRad="38100" dist="38100" dir="2700000" algn="tl">
                    <a:srgbClr val="000000">
                      <a:alpha val="43137"/>
                    </a:srgbClr>
                  </a:outerShdw>
                </a:effectLst>
              </a:rPr>
              <a:t>ủy</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664899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CE0AC-218C-432F-BDE0-28D9713FA8CD}"/>
              </a:ext>
            </a:extLst>
          </p:cNvPr>
          <p:cNvSpPr>
            <a:spLocks noGrp="1"/>
          </p:cNvSpPr>
          <p:nvPr>
            <p:ph type="title"/>
          </p:nvPr>
        </p:nvSpPr>
        <p:spPr>
          <a:xfrm>
            <a:off x="2240450" y="365126"/>
            <a:ext cx="9534456" cy="668790"/>
          </a:xfrm>
        </p:spPr>
        <p:txBody>
          <a:bodyPr>
            <a:normAutofit fontScale="90000"/>
          </a:bodyPr>
          <a:lstStyle/>
          <a:p>
            <a:pPr algn="ctr"/>
            <a:r>
              <a:rPr lang="en-US" sz="4000" b="1">
                <a:solidFill>
                  <a:schemeClr val="bg1"/>
                </a:solidFill>
                <a:effectLst>
                  <a:outerShdw blurRad="38100" dist="38100" dir="2700000" algn="tl">
                    <a:srgbClr val="000000">
                      <a:alpha val="43137"/>
                    </a:srgbClr>
                  </a:outerShdw>
                </a:effectLst>
              </a:rPr>
              <a:t>ĐOÀN THIẾU NHI VÀ CNVCLĐ CHÚC MỪNG ĐẠI HỘI</a:t>
            </a:r>
            <a:endParaRPr lang="en-US" sz="4000" b="1" dirty="0">
              <a:solidFill>
                <a:schemeClr val="bg1"/>
              </a:solidFill>
              <a:effectLst>
                <a:outerShdw blurRad="38100" dist="38100" dir="2700000" algn="tl">
                  <a:srgbClr val="000000">
                    <a:alpha val="43137"/>
                  </a:srgbClr>
                </a:outerShdw>
              </a:effectLst>
            </a:endParaRPr>
          </a:p>
        </p:txBody>
      </p:sp>
      <p:pic>
        <p:nvPicPr>
          <p:cNvPr id="5" name="Picture 4" descr="A picture containing person, child, indoor, young&#10;&#10;Description generated with very high confidence">
            <a:extLst>
              <a:ext uri="{FF2B5EF4-FFF2-40B4-BE49-F238E27FC236}">
                <a16:creationId xmlns:a16="http://schemas.microsoft.com/office/drawing/2014/main" xmlns="" id="{898E1BB2-653B-4A7F-AD37-2B3974CBE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7955" y="1254893"/>
            <a:ext cx="5039723" cy="3333148"/>
          </a:xfrm>
          <a:prstGeom prst="rect">
            <a:avLst/>
          </a:prstGeom>
        </p:spPr>
      </p:pic>
      <p:pic>
        <p:nvPicPr>
          <p:cNvPr id="12" name="Picture 11" descr="A picture containing toy&#10;&#10;Description generated with high confidence">
            <a:extLst>
              <a:ext uri="{FF2B5EF4-FFF2-40B4-BE49-F238E27FC236}">
                <a16:creationId xmlns:a16="http://schemas.microsoft.com/office/drawing/2014/main" xmlns="" id="{4BAF958F-A512-45FF-AC10-060A464402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082" y="3159726"/>
            <a:ext cx="5039724" cy="3333148"/>
          </a:xfrm>
          <a:prstGeom prst="rect">
            <a:avLst/>
          </a:prstGeom>
        </p:spPr>
      </p:pic>
      <p:pic>
        <p:nvPicPr>
          <p:cNvPr id="14" name="Picture 13" descr="A picture containing text&#10;&#10;Description generated with high confidence">
            <a:extLst>
              <a:ext uri="{FF2B5EF4-FFF2-40B4-BE49-F238E27FC236}">
                <a16:creationId xmlns:a16="http://schemas.microsoft.com/office/drawing/2014/main" xmlns="" id="{0E376428-1946-4436-8219-ECB1FD592D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082" y="1254893"/>
            <a:ext cx="2490293" cy="1802450"/>
          </a:xfrm>
          <a:prstGeom prst="rect">
            <a:avLst/>
          </a:prstGeom>
        </p:spPr>
      </p:pic>
      <p:pic>
        <p:nvPicPr>
          <p:cNvPr id="18" name="Picture 17" descr="A group of people in a room&#10;&#10;Description generated with very high confidence">
            <a:extLst>
              <a:ext uri="{FF2B5EF4-FFF2-40B4-BE49-F238E27FC236}">
                <a16:creationId xmlns:a16="http://schemas.microsoft.com/office/drawing/2014/main" xmlns="" id="{02AC3395-D953-45BE-A857-84318B6B95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8779" y="1249922"/>
            <a:ext cx="2504027" cy="1812391"/>
          </a:xfrm>
          <a:prstGeom prst="rect">
            <a:avLst/>
          </a:prstGeom>
        </p:spPr>
      </p:pic>
      <p:pic>
        <p:nvPicPr>
          <p:cNvPr id="22" name="Picture 21" descr="A group of people posing for the camera&#10;&#10;Description generated with very high confidence">
            <a:extLst>
              <a:ext uri="{FF2B5EF4-FFF2-40B4-BE49-F238E27FC236}">
                <a16:creationId xmlns:a16="http://schemas.microsoft.com/office/drawing/2014/main" xmlns="" id="{C22731F2-A85C-44F1-A5EF-AFCE7FCEE5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7816" y="4701882"/>
            <a:ext cx="2490293" cy="1802450"/>
          </a:xfrm>
          <a:prstGeom prst="rect">
            <a:avLst/>
          </a:prstGeom>
        </p:spPr>
      </p:pic>
      <p:pic>
        <p:nvPicPr>
          <p:cNvPr id="26" name="Picture 25" descr="A group of people standing in front of a store&#10;&#10;Description generated with high confidence">
            <a:extLst>
              <a:ext uri="{FF2B5EF4-FFF2-40B4-BE49-F238E27FC236}">
                <a16:creationId xmlns:a16="http://schemas.microsoft.com/office/drawing/2014/main" xmlns="" id="{198A7504-4FFF-41FB-9317-00863E939F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60036" y="4713340"/>
            <a:ext cx="2490293" cy="1790992"/>
          </a:xfrm>
          <a:prstGeom prst="rect">
            <a:avLst/>
          </a:prstGeom>
        </p:spPr>
      </p:pic>
    </p:spTree>
    <p:extLst>
      <p:ext uri="{BB962C8B-B14F-4D97-AF65-F5344CB8AC3E}">
        <p14:creationId xmlns:p14="http://schemas.microsoft.com/office/powerpoint/2010/main" val="2418490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CE0AC-218C-432F-BDE0-28D9713FA8CD}"/>
              </a:ext>
            </a:extLst>
          </p:cNvPr>
          <p:cNvSpPr>
            <a:spLocks noGrp="1"/>
          </p:cNvSpPr>
          <p:nvPr>
            <p:ph type="title"/>
          </p:nvPr>
        </p:nvSpPr>
        <p:spPr>
          <a:xfrm>
            <a:off x="2661556" y="365126"/>
            <a:ext cx="8692243" cy="668790"/>
          </a:xfrm>
        </p:spPr>
        <p:txBody>
          <a:bodyPr>
            <a:normAutofit/>
          </a:bodyPr>
          <a:lstStyle/>
          <a:p>
            <a:pPr algn="ctr"/>
            <a:r>
              <a:rPr lang="en-US" sz="4000" b="1" dirty="0" err="1">
                <a:solidFill>
                  <a:schemeClr val="bg1"/>
                </a:solidFill>
                <a:effectLst>
                  <a:outerShdw blurRad="38100" dist="38100" dir="2700000" algn="tl">
                    <a:srgbClr val="000000">
                      <a:alpha val="43137"/>
                    </a:srgbClr>
                  </a:outerShdw>
                </a:effectLst>
              </a:rPr>
              <a:t>DIỄN</a:t>
            </a:r>
            <a:r>
              <a:rPr lang="en-US" sz="4000" b="1" dirty="0">
                <a:solidFill>
                  <a:schemeClr val="bg1"/>
                </a:solidFill>
                <a:effectLst>
                  <a:outerShdw blurRad="38100" dist="38100" dir="2700000" algn="tl">
                    <a:srgbClr val="000000">
                      <a:alpha val="43137"/>
                    </a:srgbClr>
                  </a:outerShdw>
                </a:effectLst>
              </a:rPr>
              <a:t> TIẾN </a:t>
            </a:r>
            <a:r>
              <a:rPr lang="en-US" sz="4000" b="1" dirty="0" err="1">
                <a:solidFill>
                  <a:schemeClr val="bg1"/>
                </a:solidFill>
                <a:effectLst>
                  <a:outerShdw blurRad="38100" dist="38100" dir="2700000" algn="tl">
                    <a:srgbClr val="000000">
                      <a:alpha val="43137"/>
                    </a:srgbClr>
                  </a:outerShdw>
                </a:effectLst>
              </a:rPr>
              <a:t>CỦA</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ĐẠI</a:t>
            </a:r>
            <a:r>
              <a:rPr lang="en-US" sz="4000" b="1" dirty="0">
                <a:solidFill>
                  <a:schemeClr val="bg1"/>
                </a:solidFill>
                <a:effectLst>
                  <a:outerShdw blurRad="38100" dist="38100" dir="2700000" algn="tl">
                    <a:srgbClr val="000000">
                      <a:alpha val="43137"/>
                    </a:srgbClr>
                  </a:outerShdw>
                </a:effectLst>
              </a:rPr>
              <a:t> HỘI</a:t>
            </a:r>
          </a:p>
        </p:txBody>
      </p:sp>
      <p:sp>
        <p:nvSpPr>
          <p:cNvPr id="6" name="Arrow: Right 5">
            <a:extLst>
              <a:ext uri="{FF2B5EF4-FFF2-40B4-BE49-F238E27FC236}">
                <a16:creationId xmlns:a16="http://schemas.microsoft.com/office/drawing/2014/main" xmlns="" id="{042ED911-1C19-497C-B309-65333C9614C7}"/>
              </a:ext>
            </a:extLst>
          </p:cNvPr>
          <p:cNvSpPr/>
          <p:nvPr/>
        </p:nvSpPr>
        <p:spPr>
          <a:xfrm>
            <a:off x="4154903" y="1174462"/>
            <a:ext cx="1941097" cy="89231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ysClr val="windowText" lastClr="000000"/>
                </a:solidFill>
              </a:rPr>
              <a:t>09h30</a:t>
            </a:r>
            <a:r>
              <a:rPr lang="en-US" dirty="0">
                <a:solidFill>
                  <a:sysClr val="windowText" lastClr="000000"/>
                </a:solidFill>
              </a:rPr>
              <a:t>’ – </a:t>
            </a:r>
            <a:r>
              <a:rPr lang="en-US" dirty="0" err="1">
                <a:solidFill>
                  <a:sysClr val="windowText" lastClr="000000"/>
                </a:solidFill>
              </a:rPr>
              <a:t>10h30</a:t>
            </a:r>
            <a:r>
              <a:rPr lang="en-US" dirty="0">
                <a:solidFill>
                  <a:sysClr val="windowText" lastClr="000000"/>
                </a:solidFill>
              </a:rPr>
              <a:t>’</a:t>
            </a:r>
          </a:p>
        </p:txBody>
      </p:sp>
      <p:sp>
        <p:nvSpPr>
          <p:cNvPr id="9" name="Rectangle: Rounded Corners 8">
            <a:extLst>
              <a:ext uri="{FF2B5EF4-FFF2-40B4-BE49-F238E27FC236}">
                <a16:creationId xmlns:a16="http://schemas.microsoft.com/office/drawing/2014/main" xmlns="" id="{D699AF32-F8F7-42AD-8622-D40B3E2AC04F}"/>
              </a:ext>
            </a:extLst>
          </p:cNvPr>
          <p:cNvSpPr/>
          <p:nvPr/>
        </p:nvSpPr>
        <p:spPr>
          <a:xfrm>
            <a:off x="6829529" y="1251285"/>
            <a:ext cx="5041629" cy="892310"/>
          </a:xfrm>
          <a:prstGeom prst="roundRect">
            <a:avLst/>
          </a:prstGeom>
          <a:solidFill>
            <a:srgbClr val="6C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effectLst>
                  <a:outerShdw blurRad="38100" dist="38100" dir="2700000" algn="tl">
                    <a:srgbClr val="000000">
                      <a:alpha val="43137"/>
                    </a:srgbClr>
                  </a:outerShdw>
                </a:effectLst>
              </a:rPr>
              <a:t>Đ/c Nguyễn Phú Cường – </a:t>
            </a:r>
            <a:r>
              <a:rPr lang="en-US" b="1" dirty="0" err="1">
                <a:solidFill>
                  <a:srgbClr val="FF0000"/>
                </a:solidFill>
                <a:effectLst>
                  <a:outerShdw blurRad="38100" dist="38100" dir="2700000" algn="tl">
                    <a:srgbClr val="000000">
                      <a:alpha val="43137"/>
                    </a:srgbClr>
                  </a:outerShdw>
                </a:effectLst>
              </a:rPr>
              <a:t>UVTW</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Đảng</a:t>
            </a:r>
            <a:r>
              <a:rPr lang="en-US" b="1" dirty="0">
                <a:solidFill>
                  <a:srgbClr val="FF0000"/>
                </a:solidFill>
                <a:effectLst>
                  <a:outerShdw blurRad="38100" dist="38100" dir="2700000" algn="tl">
                    <a:srgbClr val="000000">
                      <a:alpha val="43137"/>
                    </a:srgbClr>
                  </a:outerShdw>
                </a:effectLst>
              </a:rPr>
              <a:t>, BT Tỉnh </a:t>
            </a:r>
            <a:r>
              <a:rPr lang="en-US" b="1" dirty="0" err="1">
                <a:solidFill>
                  <a:srgbClr val="FF0000"/>
                </a:solidFill>
                <a:effectLst>
                  <a:outerShdw blurRad="38100" dist="38100" dir="2700000" algn="tl">
                    <a:srgbClr val="000000">
                      <a:alpha val="43137"/>
                    </a:srgbClr>
                  </a:outerShdw>
                </a:effectLst>
              </a:rPr>
              <a:t>ủy</a:t>
            </a:r>
            <a:r>
              <a:rPr lang="en-US" b="1" dirty="0">
                <a:solidFill>
                  <a:srgbClr val="FF0000"/>
                </a:solidFill>
                <a:effectLst>
                  <a:outerShdw blurRad="38100" dist="38100" dir="2700000" algn="tl">
                    <a:srgbClr val="000000">
                      <a:alpha val="43137"/>
                    </a:srgbClr>
                  </a:outerShdw>
                </a:effectLst>
              </a:rPr>
              <a:t>,</a:t>
            </a:r>
          </a:p>
          <a:p>
            <a:pPr algn="ctr"/>
            <a:r>
              <a:rPr lang="en-US" b="1" dirty="0">
                <a:solidFill>
                  <a:srgbClr val="FF0000"/>
                </a:solidFill>
                <a:effectLst>
                  <a:outerShdw blurRad="38100" dist="38100" dir="2700000" algn="tl">
                    <a:srgbClr val="000000">
                      <a:alpha val="43137"/>
                    </a:srgbClr>
                  </a:outerShdw>
                </a:effectLst>
              </a:rPr>
              <a:t>CT </a:t>
            </a:r>
            <a:r>
              <a:rPr lang="en-US" b="1" dirty="0" err="1">
                <a:solidFill>
                  <a:srgbClr val="FF0000"/>
                </a:solidFill>
                <a:effectLst>
                  <a:outerShdw blurRad="38100" dist="38100" dir="2700000" algn="tl">
                    <a:srgbClr val="000000">
                      <a:alpha val="43137"/>
                    </a:srgbClr>
                  </a:outerShdw>
                </a:effectLst>
              </a:rPr>
              <a:t>HĐND</a:t>
            </a:r>
            <a:r>
              <a:rPr lang="en-US" b="1" dirty="0">
                <a:solidFill>
                  <a:srgbClr val="FF0000"/>
                </a:solidFill>
                <a:effectLst>
                  <a:outerShdw blurRad="38100" dist="38100" dir="2700000" algn="tl">
                    <a:srgbClr val="000000">
                      <a:alpha val="43137"/>
                    </a:srgbClr>
                  </a:outerShdw>
                </a:effectLst>
              </a:rPr>
              <a:t> tỉnh</a:t>
            </a:r>
          </a:p>
          <a:p>
            <a:pPr algn="ctr"/>
            <a:r>
              <a:rPr lang="en-US" b="1" dirty="0" err="1">
                <a:solidFill>
                  <a:srgbClr val="FF0000"/>
                </a:solidFill>
                <a:effectLst>
                  <a:outerShdw blurRad="38100" dist="38100" dir="2700000" algn="tl">
                    <a:srgbClr val="000000">
                      <a:alpha val="43137"/>
                    </a:srgbClr>
                  </a:outerShdw>
                </a:effectLst>
              </a:rPr>
              <a:t>phát</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biểu</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chỉ</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đạo</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Đại</a:t>
            </a:r>
            <a:r>
              <a:rPr lang="en-US" b="1" dirty="0">
                <a:solidFill>
                  <a:srgbClr val="FF0000"/>
                </a:solidFill>
                <a:effectLst>
                  <a:outerShdw blurRad="38100" dist="38100" dir="2700000" algn="tl">
                    <a:srgbClr val="000000">
                      <a:alpha val="43137"/>
                    </a:srgbClr>
                  </a:outerShdw>
                </a:effectLst>
              </a:rPr>
              <a:t> hội</a:t>
            </a:r>
          </a:p>
        </p:txBody>
      </p:sp>
      <p:sp>
        <p:nvSpPr>
          <p:cNvPr id="10" name="Rectangle: Rounded Corners 9">
            <a:extLst>
              <a:ext uri="{FF2B5EF4-FFF2-40B4-BE49-F238E27FC236}">
                <a16:creationId xmlns:a16="http://schemas.microsoft.com/office/drawing/2014/main" xmlns="" id="{71E7C062-DE40-4900-9D1C-39013A4E5BAC}"/>
              </a:ext>
            </a:extLst>
          </p:cNvPr>
          <p:cNvSpPr/>
          <p:nvPr/>
        </p:nvSpPr>
        <p:spPr>
          <a:xfrm>
            <a:off x="2039228" y="2094137"/>
            <a:ext cx="4580741" cy="857331"/>
          </a:xfrm>
          <a:prstGeom prst="roundRect">
            <a:avLst/>
          </a:prstGeom>
          <a:solidFill>
            <a:srgbClr val="6C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effectLst>
                  <a:outerShdw blurRad="38100" dist="38100" dir="2700000" algn="tl">
                    <a:srgbClr val="000000">
                      <a:alpha val="43137"/>
                    </a:srgbClr>
                  </a:outerShdw>
                </a:effectLst>
              </a:rPr>
              <a:t>Đ/c </a:t>
            </a:r>
            <a:r>
              <a:rPr lang="en-US" b="1" dirty="0" err="1">
                <a:solidFill>
                  <a:srgbClr val="FF0000"/>
                </a:solidFill>
                <a:effectLst>
                  <a:outerShdw blurRad="38100" dist="38100" dir="2700000" algn="tl">
                    <a:srgbClr val="000000">
                      <a:alpha val="43137"/>
                    </a:srgbClr>
                  </a:outerShdw>
                </a:effectLst>
              </a:rPr>
              <a:t>Bùi</a:t>
            </a:r>
            <a:r>
              <a:rPr lang="en-US" b="1" dirty="0">
                <a:solidFill>
                  <a:srgbClr val="FF0000"/>
                </a:solidFill>
                <a:effectLst>
                  <a:outerShdw blurRad="38100" dist="38100" dir="2700000" algn="tl">
                    <a:srgbClr val="000000">
                      <a:alpha val="43137"/>
                    </a:srgbClr>
                  </a:outerShdw>
                </a:effectLst>
              </a:rPr>
              <a:t> Văn </a:t>
            </a:r>
            <a:r>
              <a:rPr lang="en-US" b="1" dirty="0" err="1">
                <a:solidFill>
                  <a:srgbClr val="FF0000"/>
                </a:solidFill>
                <a:effectLst>
                  <a:outerShdw blurRad="38100" dist="38100" dir="2700000" algn="tl">
                    <a:srgbClr val="000000">
                      <a:alpha val="43137"/>
                    </a:srgbClr>
                  </a:outerShdw>
                </a:effectLst>
              </a:rPr>
              <a:t>Cừờng</a:t>
            </a:r>
            <a:r>
              <a:rPr lang="en-US" b="1" dirty="0">
                <a:solidFill>
                  <a:srgbClr val="FF0000"/>
                </a:solidFill>
                <a:effectLst>
                  <a:outerShdw blurRad="38100" dist="38100" dir="2700000" algn="tl">
                    <a:srgbClr val="000000">
                      <a:alpha val="43137"/>
                    </a:srgbClr>
                  </a:outerShdw>
                </a:effectLst>
              </a:rPr>
              <a:t> – </a:t>
            </a:r>
            <a:r>
              <a:rPr lang="en-US" b="1" dirty="0" err="1">
                <a:solidFill>
                  <a:srgbClr val="FF0000"/>
                </a:solidFill>
                <a:effectLst>
                  <a:outerShdw blurRad="38100" dist="38100" dir="2700000" algn="tl">
                    <a:srgbClr val="000000">
                      <a:alpha val="43137"/>
                    </a:srgbClr>
                  </a:outerShdw>
                </a:effectLst>
              </a:rPr>
              <a:t>UVTW</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Đảng</a:t>
            </a:r>
            <a:r>
              <a:rPr lang="en-US" b="1" dirty="0">
                <a:solidFill>
                  <a:srgbClr val="FF0000"/>
                </a:solidFill>
                <a:effectLst>
                  <a:outerShdw blurRad="38100" dist="38100" dir="2700000" algn="tl">
                    <a:srgbClr val="000000">
                      <a:alpha val="43137"/>
                    </a:srgbClr>
                  </a:outerShdw>
                </a:effectLst>
              </a:rPr>
              <a:t>, </a:t>
            </a:r>
          </a:p>
          <a:p>
            <a:pPr algn="ctr"/>
            <a:r>
              <a:rPr lang="en-US" b="1" dirty="0" err="1">
                <a:solidFill>
                  <a:srgbClr val="FF0000"/>
                </a:solidFill>
                <a:effectLst>
                  <a:outerShdw blurRad="38100" dist="38100" dir="2700000" algn="tl">
                    <a:srgbClr val="000000">
                      <a:alpha val="43137"/>
                    </a:srgbClr>
                  </a:outerShdw>
                </a:effectLst>
              </a:rPr>
              <a:t>Chủ</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tịch</a:t>
            </a:r>
            <a:r>
              <a:rPr lang="en-US" b="1" dirty="0">
                <a:solidFill>
                  <a:srgbClr val="FF0000"/>
                </a:solidFill>
                <a:effectLst>
                  <a:outerShdw blurRad="38100" dist="38100" dir="2700000" algn="tl">
                    <a:srgbClr val="000000">
                      <a:alpha val="43137"/>
                    </a:srgbClr>
                  </a:outerShdw>
                </a:effectLst>
              </a:rPr>
              <a:t> TLĐ Lao </a:t>
            </a:r>
            <a:r>
              <a:rPr lang="en-US" b="1" dirty="0" err="1">
                <a:solidFill>
                  <a:srgbClr val="FF0000"/>
                </a:solidFill>
                <a:effectLst>
                  <a:outerShdw blurRad="38100" dist="38100" dir="2700000" algn="tl">
                    <a:srgbClr val="000000">
                      <a:alpha val="43137"/>
                    </a:srgbClr>
                  </a:outerShdw>
                </a:effectLst>
              </a:rPr>
              <a:t>động</a:t>
            </a:r>
            <a:r>
              <a:rPr lang="en-US" b="1" dirty="0">
                <a:solidFill>
                  <a:srgbClr val="FF0000"/>
                </a:solidFill>
                <a:effectLst>
                  <a:outerShdw blurRad="38100" dist="38100" dir="2700000" algn="tl">
                    <a:srgbClr val="000000">
                      <a:alpha val="43137"/>
                    </a:srgbClr>
                  </a:outerShdw>
                </a:effectLst>
              </a:rPr>
              <a:t> Việt Nam</a:t>
            </a:r>
          </a:p>
          <a:p>
            <a:pPr algn="ctr"/>
            <a:r>
              <a:rPr lang="en-US" b="1" dirty="0" err="1">
                <a:solidFill>
                  <a:srgbClr val="FF0000"/>
                </a:solidFill>
                <a:effectLst>
                  <a:outerShdw blurRad="38100" dist="38100" dir="2700000" algn="tl">
                    <a:srgbClr val="000000">
                      <a:alpha val="43137"/>
                    </a:srgbClr>
                  </a:outerShdw>
                </a:effectLst>
              </a:rPr>
              <a:t>phát</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biểu</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chỉ</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đạo</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Đại</a:t>
            </a:r>
            <a:r>
              <a:rPr lang="en-US" b="1" dirty="0">
                <a:solidFill>
                  <a:srgbClr val="FF0000"/>
                </a:solidFill>
                <a:effectLst>
                  <a:outerShdw blurRad="38100" dist="38100" dir="2700000" algn="tl">
                    <a:srgbClr val="000000">
                      <a:alpha val="43137"/>
                    </a:srgbClr>
                  </a:outerShdw>
                </a:effectLst>
              </a:rPr>
              <a:t> hội</a:t>
            </a:r>
          </a:p>
        </p:txBody>
      </p:sp>
      <p:pic>
        <p:nvPicPr>
          <p:cNvPr id="11" name="Picture 10" descr="A person holding a sign&#10;&#10;Description generated with high confidence">
            <a:extLst>
              <a:ext uri="{FF2B5EF4-FFF2-40B4-BE49-F238E27FC236}">
                <a16:creationId xmlns:a16="http://schemas.microsoft.com/office/drawing/2014/main" xmlns="" id="{A518670B-6531-4B88-B059-0E3F45E19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528" y="2360963"/>
            <a:ext cx="5041629" cy="3245751"/>
          </a:xfrm>
          <a:prstGeom prst="rect">
            <a:avLst/>
          </a:prstGeom>
        </p:spPr>
      </p:pic>
      <p:pic>
        <p:nvPicPr>
          <p:cNvPr id="13" name="Picture 12" descr="A person wearing a suit and tie&#10;&#10;Description generated with very high confidence">
            <a:extLst>
              <a:ext uri="{FF2B5EF4-FFF2-40B4-BE49-F238E27FC236}">
                <a16:creationId xmlns:a16="http://schemas.microsoft.com/office/drawing/2014/main" xmlns="" id="{FB31C590-84D1-4905-B65A-3F6303D425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228" y="3126993"/>
            <a:ext cx="4580741" cy="3053827"/>
          </a:xfrm>
          <a:prstGeom prst="rect">
            <a:avLst/>
          </a:prstGeom>
        </p:spPr>
      </p:pic>
      <p:sp>
        <p:nvSpPr>
          <p:cNvPr id="4" name="TextBox 3">
            <a:extLst>
              <a:ext uri="{FF2B5EF4-FFF2-40B4-BE49-F238E27FC236}">
                <a16:creationId xmlns:a16="http://schemas.microsoft.com/office/drawing/2014/main" xmlns="" id="{E79CC7C3-B3E0-4D4E-9006-DD4AF03ABFD3}"/>
              </a:ext>
            </a:extLst>
          </p:cNvPr>
          <p:cNvSpPr txBox="1"/>
          <p:nvPr/>
        </p:nvSpPr>
        <p:spPr>
          <a:xfrm>
            <a:off x="2212377" y="1251285"/>
            <a:ext cx="1731436" cy="369332"/>
          </a:xfrm>
          <a:prstGeom prst="rect">
            <a:avLst/>
          </a:prstGeom>
          <a:noFill/>
        </p:spPr>
        <p:txBody>
          <a:bodyPr wrap="none" rtlCol="0">
            <a:spAutoFit/>
          </a:bodyPr>
          <a:lstStyle/>
          <a:p>
            <a:r>
              <a:rPr lang="en-US" b="1" dirty="0" err="1">
                <a:solidFill>
                  <a:schemeClr val="bg1"/>
                </a:solidFill>
                <a:effectLst>
                  <a:outerShdw blurRad="38100" dist="38100" dir="2700000" algn="tl">
                    <a:srgbClr val="000000">
                      <a:alpha val="43137"/>
                    </a:srgbClr>
                  </a:outerShdw>
                </a:effectLst>
              </a:rPr>
              <a:t>Ngày</a:t>
            </a:r>
            <a:r>
              <a:rPr lang="en-US" b="1" dirty="0">
                <a:solidFill>
                  <a:schemeClr val="bg1"/>
                </a:solidFill>
                <a:effectLst>
                  <a:outerShdw blurRad="38100" dist="38100" dir="2700000" algn="tl">
                    <a:srgbClr val="000000">
                      <a:alpha val="43137"/>
                    </a:srgbClr>
                  </a:outerShdw>
                </a:effectLst>
              </a:rPr>
              <a:t> 11/7/2018</a:t>
            </a:r>
          </a:p>
        </p:txBody>
      </p:sp>
    </p:spTree>
    <p:extLst>
      <p:ext uri="{BB962C8B-B14F-4D97-AF65-F5344CB8AC3E}">
        <p14:creationId xmlns:p14="http://schemas.microsoft.com/office/powerpoint/2010/main" val="2940392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CE0AC-218C-432F-BDE0-28D9713FA8CD}"/>
              </a:ext>
            </a:extLst>
          </p:cNvPr>
          <p:cNvSpPr>
            <a:spLocks noGrp="1"/>
          </p:cNvSpPr>
          <p:nvPr>
            <p:ph type="title"/>
          </p:nvPr>
        </p:nvSpPr>
        <p:spPr>
          <a:xfrm>
            <a:off x="2661556" y="192506"/>
            <a:ext cx="8692243" cy="625642"/>
          </a:xfrm>
        </p:spPr>
        <p:txBody>
          <a:bodyPr>
            <a:noAutofit/>
          </a:bodyPr>
          <a:lstStyle/>
          <a:p>
            <a:pPr algn="ct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BÍ</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TH</a:t>
            </a:r>
            <a:r>
              <a:rPr lang="vi-VN"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Ư</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TỈNH ỦY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TRAO</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TẶNG</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BỨC</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TR</a:t>
            </a:r>
            <a:r>
              <a:rPr lang="vi-VN"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Ư</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ỚNG</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CHO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ĐẠI</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HỘI</a:t>
            </a:r>
          </a:p>
        </p:txBody>
      </p:sp>
      <p:pic>
        <p:nvPicPr>
          <p:cNvPr id="5" name="Picture 4" descr="A group of people posing for the camera&#10;&#10;Description generated with high confidence">
            <a:extLst>
              <a:ext uri="{FF2B5EF4-FFF2-40B4-BE49-F238E27FC236}">
                <a16:creationId xmlns:a16="http://schemas.microsoft.com/office/drawing/2014/main" xmlns="" id="{5D21AE9B-208E-4742-B30A-898CBC848E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6743" y="938608"/>
            <a:ext cx="6261868" cy="4532280"/>
          </a:xfrm>
          <a:prstGeom prst="rect">
            <a:avLst/>
          </a:prstGeom>
        </p:spPr>
      </p:pic>
      <p:sp>
        <p:nvSpPr>
          <p:cNvPr id="7" name="TextBox 6">
            <a:extLst>
              <a:ext uri="{FF2B5EF4-FFF2-40B4-BE49-F238E27FC236}">
                <a16:creationId xmlns:a16="http://schemas.microsoft.com/office/drawing/2014/main" xmlns="" id="{1B76D3E7-1098-4CCD-8A06-D7740ACC6FBE}"/>
              </a:ext>
            </a:extLst>
          </p:cNvPr>
          <p:cNvSpPr txBox="1"/>
          <p:nvPr/>
        </p:nvSpPr>
        <p:spPr>
          <a:xfrm>
            <a:off x="3283185" y="5647591"/>
            <a:ext cx="7448984" cy="769441"/>
          </a:xfrm>
          <a:prstGeom prst="rect">
            <a:avLst/>
          </a:prstGeom>
          <a:solidFill>
            <a:srgbClr val="FF0000"/>
          </a:solidFill>
          <a:ln>
            <a:noFill/>
          </a:ln>
        </p:spPr>
        <p:txBody>
          <a:bodyPr wrap="square" rtlCol="0">
            <a:spAutoFit/>
          </a:bodyPr>
          <a:lstStyle/>
          <a:p>
            <a:pPr algn="ctr"/>
            <a:r>
              <a:rPr lang="en-US" sz="24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sz="24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MỚI</a:t>
            </a:r>
            <a:r>
              <a:rPr lang="en-US" sz="24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24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24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24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ĐOÀN </a:t>
            </a:r>
            <a:r>
              <a:rPr lang="en-US" sz="24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24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24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TRÁCH</a:t>
            </a:r>
            <a:r>
              <a:rPr lang="en-US" sz="24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NHIỆM</a:t>
            </a:r>
            <a:endParaRPr lang="en-US" sz="24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20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XÂY</a:t>
            </a:r>
            <a:r>
              <a:rPr lang="en-US" sz="20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DỰNG</a:t>
            </a:r>
            <a:r>
              <a:rPr lang="en-US" sz="20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TỔ</a:t>
            </a:r>
            <a:r>
              <a:rPr lang="en-US" sz="20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CHỨC</a:t>
            </a:r>
            <a:r>
              <a:rPr lang="en-US" sz="20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CÔNG ĐOÀN </a:t>
            </a:r>
            <a:r>
              <a:rPr lang="en-US" sz="20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VỮNG</a:t>
            </a:r>
            <a:r>
              <a:rPr lang="en-US" sz="20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MẠNH</a:t>
            </a:r>
            <a:endParaRPr lang="en-US" sz="20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2298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CE0AC-218C-432F-BDE0-28D9713FA8CD}"/>
              </a:ext>
            </a:extLst>
          </p:cNvPr>
          <p:cNvSpPr>
            <a:spLocks noGrp="1"/>
          </p:cNvSpPr>
          <p:nvPr>
            <p:ph type="title"/>
          </p:nvPr>
        </p:nvSpPr>
        <p:spPr>
          <a:xfrm>
            <a:off x="2063987" y="192506"/>
            <a:ext cx="9887382" cy="625642"/>
          </a:xfrm>
        </p:spPr>
        <p:txBody>
          <a:bodyPr>
            <a:noAutofit/>
          </a:bodyPr>
          <a:lstStyle/>
          <a:p>
            <a:pPr algn="ct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CHỦ</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TỊCH</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TLĐ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TRAO</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TẶNG</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BỨC</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TR</a:t>
            </a:r>
            <a:r>
              <a:rPr lang="vi-VN"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Ư</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ỚNG</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CHO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ĐẠI</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HỘI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VÀ</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TRAO</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550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TỶ</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KINH</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PHÍ</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XÂY</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DỰNG</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THIẾT</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CHẾ</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CÔNG ĐOÀN</a:t>
            </a:r>
          </a:p>
        </p:txBody>
      </p:sp>
      <p:sp>
        <p:nvSpPr>
          <p:cNvPr id="7" name="TextBox 6">
            <a:extLst>
              <a:ext uri="{FF2B5EF4-FFF2-40B4-BE49-F238E27FC236}">
                <a16:creationId xmlns:a16="http://schemas.microsoft.com/office/drawing/2014/main" xmlns="" id="{1B76D3E7-1098-4CCD-8A06-D7740ACC6FBE}"/>
              </a:ext>
            </a:extLst>
          </p:cNvPr>
          <p:cNvSpPr txBox="1"/>
          <p:nvPr/>
        </p:nvSpPr>
        <p:spPr>
          <a:xfrm>
            <a:off x="3283185" y="5498018"/>
            <a:ext cx="7448984" cy="1200329"/>
          </a:xfrm>
          <a:prstGeom prst="rect">
            <a:avLst/>
          </a:prstGeom>
          <a:solidFill>
            <a:srgbClr val="FF0000"/>
          </a:solidFill>
          <a:ln>
            <a:noFill/>
          </a:ln>
        </p:spPr>
        <p:txBody>
          <a:bodyPr wrap="square" rtlCol="0">
            <a:spAutoFit/>
          </a:bodyPr>
          <a:lstStyle/>
          <a:p>
            <a:pPr algn="ct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MỚI</a:t>
            </a: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ĐOÀN </a:t>
            </a: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TRÁCH</a:t>
            </a: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NHIỆM</a:t>
            </a:r>
            <a:endPar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VÌ</a:t>
            </a: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LỢI </a:t>
            </a: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ÍCH</a:t>
            </a: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ĐOÀN VIÊN </a:t>
            </a: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a:t>
            </a: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LAO ĐỘNG</a:t>
            </a:r>
          </a:p>
          <a:p>
            <a:pPr algn="ct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VÌ</a:t>
            </a: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SỰ </a:t>
            </a: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NGHIỆP</a:t>
            </a: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CÔNG </a:t>
            </a: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NGHIỆP</a:t>
            </a: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HÓA</a:t>
            </a: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HIỆN</a:t>
            </a: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HÓA</a:t>
            </a:r>
            <a:endPar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TỈNH ĐỒNG NAI </a:t>
            </a: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ĐẤT </a:t>
            </a:r>
            <a:r>
              <a:rPr lang="en-US"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descr="A group of people around each other&#10;&#10;Description generated with very high confidence">
            <a:extLst>
              <a:ext uri="{FF2B5EF4-FFF2-40B4-BE49-F238E27FC236}">
                <a16:creationId xmlns:a16="http://schemas.microsoft.com/office/drawing/2014/main" xmlns="" id="{957330F5-88B7-4FCB-BD5F-B902287A60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0919" y="1008364"/>
            <a:ext cx="6673516" cy="4449010"/>
          </a:xfrm>
          <a:prstGeom prst="rect">
            <a:avLst/>
          </a:prstGeom>
        </p:spPr>
      </p:pic>
    </p:spTree>
    <p:extLst>
      <p:ext uri="{BB962C8B-B14F-4D97-AF65-F5344CB8AC3E}">
        <p14:creationId xmlns:p14="http://schemas.microsoft.com/office/powerpoint/2010/main" val="342860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CE0AC-218C-432F-BDE0-28D9713FA8CD}"/>
              </a:ext>
            </a:extLst>
          </p:cNvPr>
          <p:cNvSpPr>
            <a:spLocks noGrp="1"/>
          </p:cNvSpPr>
          <p:nvPr>
            <p:ph type="title"/>
          </p:nvPr>
        </p:nvSpPr>
        <p:spPr>
          <a:xfrm>
            <a:off x="2661556" y="365126"/>
            <a:ext cx="8692243" cy="668790"/>
          </a:xfrm>
        </p:spPr>
        <p:txBody>
          <a:bodyPr>
            <a:normAutofit/>
          </a:bodyPr>
          <a:lstStyle/>
          <a:p>
            <a:pPr algn="ctr"/>
            <a:r>
              <a:rPr lang="en-US" sz="4000" b="1" dirty="0" err="1">
                <a:solidFill>
                  <a:schemeClr val="bg1"/>
                </a:solidFill>
                <a:effectLst>
                  <a:outerShdw blurRad="38100" dist="38100" dir="2700000" algn="tl">
                    <a:srgbClr val="000000">
                      <a:alpha val="43137"/>
                    </a:srgbClr>
                  </a:outerShdw>
                </a:effectLst>
              </a:rPr>
              <a:t>DIỄN</a:t>
            </a:r>
            <a:r>
              <a:rPr lang="en-US" sz="4000" b="1" dirty="0">
                <a:solidFill>
                  <a:schemeClr val="bg1"/>
                </a:solidFill>
                <a:effectLst>
                  <a:outerShdw blurRad="38100" dist="38100" dir="2700000" algn="tl">
                    <a:srgbClr val="000000">
                      <a:alpha val="43137"/>
                    </a:srgbClr>
                  </a:outerShdw>
                </a:effectLst>
              </a:rPr>
              <a:t> TIẾN </a:t>
            </a:r>
            <a:r>
              <a:rPr lang="en-US" sz="4000" b="1" dirty="0" err="1">
                <a:solidFill>
                  <a:schemeClr val="bg1"/>
                </a:solidFill>
                <a:effectLst>
                  <a:outerShdw blurRad="38100" dist="38100" dir="2700000" algn="tl">
                    <a:srgbClr val="000000">
                      <a:alpha val="43137"/>
                    </a:srgbClr>
                  </a:outerShdw>
                </a:effectLst>
              </a:rPr>
              <a:t>CỦA</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ĐẠI</a:t>
            </a:r>
            <a:r>
              <a:rPr lang="en-US" sz="4000" b="1" dirty="0">
                <a:solidFill>
                  <a:schemeClr val="bg1"/>
                </a:solidFill>
                <a:effectLst>
                  <a:outerShdw blurRad="38100" dist="38100" dir="2700000" algn="tl">
                    <a:srgbClr val="000000">
                      <a:alpha val="43137"/>
                    </a:srgbClr>
                  </a:outerShdw>
                </a:effectLst>
              </a:rPr>
              <a:t> HỘI</a:t>
            </a:r>
          </a:p>
        </p:txBody>
      </p:sp>
      <p:sp>
        <p:nvSpPr>
          <p:cNvPr id="6" name="Arrow: Right 5">
            <a:extLst>
              <a:ext uri="{FF2B5EF4-FFF2-40B4-BE49-F238E27FC236}">
                <a16:creationId xmlns:a16="http://schemas.microsoft.com/office/drawing/2014/main" xmlns="" id="{042ED911-1C19-497C-B309-65333C9614C7}"/>
              </a:ext>
            </a:extLst>
          </p:cNvPr>
          <p:cNvSpPr/>
          <p:nvPr/>
        </p:nvSpPr>
        <p:spPr>
          <a:xfrm>
            <a:off x="2661554" y="1459425"/>
            <a:ext cx="2053031" cy="89231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ysClr val="windowText" lastClr="000000"/>
                </a:solidFill>
                <a:effectLst>
                  <a:outerShdw blurRad="38100" dist="38100" dir="2700000" algn="tl">
                    <a:srgbClr val="000000">
                      <a:alpha val="43137"/>
                    </a:srgbClr>
                  </a:outerShdw>
                </a:effectLst>
              </a:rPr>
              <a:t>13h00</a:t>
            </a:r>
            <a:r>
              <a:rPr lang="en-US" b="1" dirty="0">
                <a:solidFill>
                  <a:sysClr val="windowText" lastClr="000000"/>
                </a:solidFill>
                <a:effectLst>
                  <a:outerShdw blurRad="38100" dist="38100" dir="2700000" algn="tl">
                    <a:srgbClr val="000000">
                      <a:alpha val="43137"/>
                    </a:srgbClr>
                  </a:outerShdw>
                </a:effectLst>
              </a:rPr>
              <a:t>’ – </a:t>
            </a:r>
            <a:r>
              <a:rPr lang="en-US" b="1" dirty="0" err="1">
                <a:solidFill>
                  <a:sysClr val="windowText" lastClr="000000"/>
                </a:solidFill>
                <a:effectLst>
                  <a:outerShdw blurRad="38100" dist="38100" dir="2700000" algn="tl">
                    <a:srgbClr val="000000">
                      <a:alpha val="43137"/>
                    </a:srgbClr>
                  </a:outerShdw>
                </a:effectLst>
              </a:rPr>
              <a:t>14h30</a:t>
            </a:r>
            <a:r>
              <a:rPr lang="en-US" b="1" dirty="0">
                <a:solidFill>
                  <a:sysClr val="windowText" lastClr="000000"/>
                </a:solidFill>
                <a:effectLst>
                  <a:outerShdw blurRad="38100" dist="38100" dir="2700000" algn="tl">
                    <a:srgbClr val="000000">
                      <a:alpha val="43137"/>
                    </a:srgbClr>
                  </a:outerShdw>
                </a:effectLst>
              </a:rPr>
              <a:t>’</a:t>
            </a:r>
          </a:p>
        </p:txBody>
      </p:sp>
      <p:sp>
        <p:nvSpPr>
          <p:cNvPr id="8" name="Rectangle: Rounded Corners 7">
            <a:extLst>
              <a:ext uri="{FF2B5EF4-FFF2-40B4-BE49-F238E27FC236}">
                <a16:creationId xmlns:a16="http://schemas.microsoft.com/office/drawing/2014/main" xmlns="" id="{9338ED9B-4EA2-4DFF-87F8-577F8E80AAD5}"/>
              </a:ext>
            </a:extLst>
          </p:cNvPr>
          <p:cNvSpPr/>
          <p:nvPr/>
        </p:nvSpPr>
        <p:spPr>
          <a:xfrm>
            <a:off x="4927810" y="1262462"/>
            <a:ext cx="1681537" cy="1238525"/>
          </a:xfrm>
          <a:prstGeom prst="roundRect">
            <a:avLst/>
          </a:prstGeom>
          <a:solidFill>
            <a:srgbClr val="6C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a:solidFill>
                  <a:srgbClr val="0000FF"/>
                </a:solidFill>
                <a:effectLst>
                  <a:outerShdw blurRad="38100" dist="38100" dir="2700000" algn="tl">
                    <a:srgbClr val="000000">
                      <a:alpha val="43137"/>
                    </a:srgbClr>
                  </a:outerShdw>
                </a:effectLst>
              </a:rPr>
              <a:t>Đại</a:t>
            </a:r>
            <a:r>
              <a:rPr lang="en-US" b="1" dirty="0">
                <a:solidFill>
                  <a:srgbClr val="0000FF"/>
                </a:solidFill>
                <a:effectLst>
                  <a:outerShdw blurRad="38100" dist="38100" dir="2700000" algn="tl">
                    <a:srgbClr val="000000">
                      <a:alpha val="43137"/>
                    </a:srgbClr>
                  </a:outerShdw>
                </a:effectLst>
              </a:rPr>
              <a:t> hội </a:t>
            </a:r>
            <a:r>
              <a:rPr lang="en-US" b="1" dirty="0" err="1">
                <a:solidFill>
                  <a:srgbClr val="0000FF"/>
                </a:solidFill>
                <a:effectLst>
                  <a:outerShdw blurRad="38100" dist="38100" dir="2700000" algn="tl">
                    <a:srgbClr val="000000">
                      <a:alpha val="43137"/>
                    </a:srgbClr>
                  </a:outerShdw>
                </a:effectLst>
              </a:rPr>
              <a:t>thảo</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luận</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văn</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kiện</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và</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nhân</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sự</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tại</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các</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tổ</a:t>
            </a:r>
            <a:endParaRPr lang="en-US" b="1" dirty="0">
              <a:solidFill>
                <a:srgbClr val="0000FF"/>
              </a:solidFill>
              <a:effectLst>
                <a:outerShdw blurRad="38100" dist="38100" dir="2700000" algn="tl">
                  <a:srgbClr val="000000">
                    <a:alpha val="43137"/>
                  </a:srgbClr>
                </a:outerShdw>
              </a:effectLst>
            </a:endParaRPr>
          </a:p>
        </p:txBody>
      </p:sp>
      <p:sp>
        <p:nvSpPr>
          <p:cNvPr id="9" name="Rectangle: Rounded Corners 8">
            <a:extLst>
              <a:ext uri="{FF2B5EF4-FFF2-40B4-BE49-F238E27FC236}">
                <a16:creationId xmlns:a16="http://schemas.microsoft.com/office/drawing/2014/main" xmlns="" id="{D699AF32-F8F7-42AD-8622-D40B3E2AC04F}"/>
              </a:ext>
            </a:extLst>
          </p:cNvPr>
          <p:cNvSpPr/>
          <p:nvPr/>
        </p:nvSpPr>
        <p:spPr>
          <a:xfrm>
            <a:off x="5887073" y="4184161"/>
            <a:ext cx="2262698" cy="2441228"/>
          </a:xfrm>
          <a:prstGeom prst="roundRect">
            <a:avLst/>
          </a:prstGeom>
          <a:solidFill>
            <a:srgbClr val="6C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effectLst>
                  <a:outerShdw blurRad="38100" dist="38100" dir="2700000" algn="tl">
                    <a:srgbClr val="000000">
                      <a:alpha val="43137"/>
                    </a:srgbClr>
                  </a:outerShdw>
                </a:effectLst>
              </a:rPr>
              <a:t>Bầu</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cử</a:t>
            </a:r>
            <a:endParaRPr lang="en-US" b="1" dirty="0">
              <a:solidFill>
                <a:srgbClr val="FF0000"/>
              </a:solidFill>
              <a:effectLst>
                <a:outerShdw blurRad="38100" dist="38100" dir="2700000" algn="tl">
                  <a:srgbClr val="000000">
                    <a:alpha val="43137"/>
                  </a:srgbClr>
                </a:outerShdw>
              </a:effectLst>
            </a:endParaRPr>
          </a:p>
          <a:p>
            <a:pPr algn="ctr"/>
            <a:r>
              <a:rPr lang="en-US" b="1" dirty="0">
                <a:solidFill>
                  <a:srgbClr val="FF0000"/>
                </a:solidFill>
                <a:effectLst>
                  <a:outerShdw blurRad="38100" dist="38100" dir="2700000" algn="tl">
                    <a:srgbClr val="000000">
                      <a:alpha val="43137"/>
                    </a:srgbClr>
                  </a:outerShdw>
                </a:effectLst>
              </a:rPr>
              <a:t>Ban </a:t>
            </a:r>
            <a:r>
              <a:rPr lang="en-US" b="1" dirty="0" err="1">
                <a:solidFill>
                  <a:srgbClr val="FF0000"/>
                </a:solidFill>
                <a:effectLst>
                  <a:outerShdw blurRad="38100" dist="38100" dir="2700000" algn="tl">
                    <a:srgbClr val="000000">
                      <a:alpha val="43137"/>
                    </a:srgbClr>
                  </a:outerShdw>
                </a:effectLst>
              </a:rPr>
              <a:t>Chấp</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hành</a:t>
            </a:r>
            <a:r>
              <a:rPr lang="en-US" b="1" dirty="0">
                <a:solidFill>
                  <a:srgbClr val="FF0000"/>
                </a:solidFill>
                <a:effectLst>
                  <a:outerShdw blurRad="38100" dist="38100" dir="2700000" algn="tl">
                    <a:srgbClr val="000000">
                      <a:alpha val="43137"/>
                    </a:srgbClr>
                  </a:outerShdw>
                </a:effectLst>
              </a:rPr>
              <a:t> LĐLĐ tỉnh </a:t>
            </a:r>
            <a:r>
              <a:rPr lang="en-US" b="1" dirty="0" err="1">
                <a:solidFill>
                  <a:srgbClr val="FF0000"/>
                </a:solidFill>
                <a:effectLst>
                  <a:outerShdw blurRad="38100" dist="38100" dir="2700000" algn="tl">
                    <a:srgbClr val="000000">
                      <a:alpha val="43137"/>
                    </a:srgbClr>
                  </a:outerShdw>
                </a:effectLst>
              </a:rPr>
              <a:t>khóa</a:t>
            </a:r>
            <a:r>
              <a:rPr lang="en-US" b="1" dirty="0">
                <a:solidFill>
                  <a:srgbClr val="FF0000"/>
                </a:solidFill>
                <a:effectLst>
                  <a:outerShdw blurRad="38100" dist="38100" dir="2700000" algn="tl">
                    <a:srgbClr val="000000">
                      <a:alpha val="43137"/>
                    </a:srgbClr>
                  </a:outerShdw>
                </a:effectLst>
              </a:rPr>
              <a:t> X </a:t>
            </a:r>
            <a:r>
              <a:rPr lang="en-US" b="1" dirty="0" err="1">
                <a:solidFill>
                  <a:srgbClr val="FF0000"/>
                </a:solidFill>
                <a:effectLst>
                  <a:outerShdw blurRad="38100" dist="38100" dir="2700000" algn="tl">
                    <a:srgbClr val="000000">
                      <a:alpha val="43137"/>
                    </a:srgbClr>
                  </a:outerShdw>
                </a:effectLst>
              </a:rPr>
              <a:t>và</a:t>
            </a:r>
            <a:endParaRPr lang="en-US" b="1" dirty="0">
              <a:solidFill>
                <a:srgbClr val="FF0000"/>
              </a:solidFill>
              <a:effectLst>
                <a:outerShdw blurRad="38100" dist="38100" dir="2700000" algn="tl">
                  <a:srgbClr val="000000">
                    <a:alpha val="43137"/>
                  </a:srgbClr>
                </a:outerShdw>
              </a:effectLst>
            </a:endParaRPr>
          </a:p>
          <a:p>
            <a:pPr algn="ctr"/>
            <a:r>
              <a:rPr lang="en-US" b="1" dirty="0" err="1">
                <a:solidFill>
                  <a:srgbClr val="FF0000"/>
                </a:solidFill>
                <a:effectLst>
                  <a:outerShdw blurRad="38100" dist="38100" dir="2700000" algn="tl">
                    <a:srgbClr val="000000">
                      <a:alpha val="43137"/>
                    </a:srgbClr>
                  </a:outerShdw>
                </a:effectLst>
              </a:rPr>
              <a:t>bầu</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đoàn</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Đại</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biểu</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dự</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Đại</a:t>
            </a:r>
            <a:r>
              <a:rPr lang="en-US" b="1" dirty="0">
                <a:solidFill>
                  <a:srgbClr val="FF0000"/>
                </a:solidFill>
                <a:effectLst>
                  <a:outerShdw blurRad="38100" dist="38100" dir="2700000" algn="tl">
                    <a:srgbClr val="000000">
                      <a:alpha val="43137"/>
                    </a:srgbClr>
                  </a:outerShdw>
                </a:effectLst>
              </a:rPr>
              <a:t> hội XII Công </a:t>
            </a:r>
            <a:r>
              <a:rPr lang="en-US" b="1" dirty="0" err="1">
                <a:solidFill>
                  <a:srgbClr val="FF0000"/>
                </a:solidFill>
                <a:effectLst>
                  <a:outerShdw blurRad="38100" dist="38100" dir="2700000" algn="tl">
                    <a:srgbClr val="000000">
                      <a:alpha val="43137"/>
                    </a:srgbClr>
                  </a:outerShdw>
                </a:effectLst>
              </a:rPr>
              <a:t>đoàn</a:t>
            </a:r>
            <a:r>
              <a:rPr lang="en-US" b="1" dirty="0">
                <a:solidFill>
                  <a:srgbClr val="FF0000"/>
                </a:solidFill>
                <a:effectLst>
                  <a:outerShdw blurRad="38100" dist="38100" dir="2700000" algn="tl">
                    <a:srgbClr val="000000">
                      <a:alpha val="43137"/>
                    </a:srgbClr>
                  </a:outerShdw>
                </a:effectLst>
              </a:rPr>
              <a:t> Việt Nam</a:t>
            </a:r>
          </a:p>
        </p:txBody>
      </p:sp>
      <p:pic>
        <p:nvPicPr>
          <p:cNvPr id="5" name="Picture 4" descr="A group of people in a room&#10;&#10;Description generated with very high confidence">
            <a:extLst>
              <a:ext uri="{FF2B5EF4-FFF2-40B4-BE49-F238E27FC236}">
                <a16:creationId xmlns:a16="http://schemas.microsoft.com/office/drawing/2014/main" xmlns="" id="{FB28690B-2AAA-4D26-A5AA-FADEAA359D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056" y="1206770"/>
            <a:ext cx="4950327" cy="2638192"/>
          </a:xfrm>
          <a:prstGeom prst="rect">
            <a:avLst/>
          </a:prstGeom>
        </p:spPr>
      </p:pic>
      <p:sp>
        <p:nvSpPr>
          <p:cNvPr id="12" name="Arrow: Down 11">
            <a:extLst>
              <a:ext uri="{FF2B5EF4-FFF2-40B4-BE49-F238E27FC236}">
                <a16:creationId xmlns:a16="http://schemas.microsoft.com/office/drawing/2014/main" xmlns="" id="{0757D3AD-C7F5-4979-BEBF-358C8887F6CF}"/>
              </a:ext>
            </a:extLst>
          </p:cNvPr>
          <p:cNvSpPr/>
          <p:nvPr/>
        </p:nvSpPr>
        <p:spPr>
          <a:xfrm>
            <a:off x="2661554" y="2606436"/>
            <a:ext cx="2053031" cy="1238526"/>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effectLst>
                  <a:outerShdw blurRad="38100" dist="38100" dir="2700000" algn="tl">
                    <a:srgbClr val="000000">
                      <a:alpha val="43137"/>
                    </a:srgbClr>
                  </a:outerShdw>
                </a:effectLst>
              </a:rPr>
              <a:t>14h30</a:t>
            </a:r>
            <a:r>
              <a:rPr lang="en-US" b="1" dirty="0">
                <a:solidFill>
                  <a:schemeClr val="tx1"/>
                </a:solidFill>
                <a:effectLst>
                  <a:outerShdw blurRad="38100" dist="38100" dir="2700000" algn="tl">
                    <a:srgbClr val="000000">
                      <a:alpha val="43137"/>
                    </a:srgbClr>
                  </a:outerShdw>
                </a:effectLst>
              </a:rPr>
              <a:t>’ </a:t>
            </a:r>
            <a:r>
              <a:rPr lang="en-US" b="1" dirty="0" err="1">
                <a:solidFill>
                  <a:schemeClr val="tx1"/>
                </a:solidFill>
                <a:effectLst>
                  <a:outerShdw blurRad="38100" dist="38100" dir="2700000" algn="tl">
                    <a:srgbClr val="000000">
                      <a:alpha val="43137"/>
                    </a:srgbClr>
                  </a:outerShdw>
                </a:effectLst>
              </a:rPr>
              <a:t>17h00</a:t>
            </a:r>
            <a:r>
              <a:rPr lang="en-US" b="1" dirty="0">
                <a:solidFill>
                  <a:schemeClr val="tx1"/>
                </a:solidFill>
                <a:effectLst>
                  <a:outerShdw blurRad="38100" dist="38100" dir="2700000" algn="tl">
                    <a:srgbClr val="000000">
                      <a:alpha val="43137"/>
                    </a:srgbClr>
                  </a:outerShdw>
                </a:effectLst>
              </a:rPr>
              <a:t>’</a:t>
            </a:r>
          </a:p>
        </p:txBody>
      </p:sp>
      <p:pic>
        <p:nvPicPr>
          <p:cNvPr id="15" name="Picture 14" descr="A group of people sitting at a table&#10;&#10;Description generated with very high confidence">
            <a:extLst>
              <a:ext uri="{FF2B5EF4-FFF2-40B4-BE49-F238E27FC236}">
                <a16:creationId xmlns:a16="http://schemas.microsoft.com/office/drawing/2014/main" xmlns="" id="{1AA0DF2B-A628-4BF2-BE42-C8A855A552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2963" y="4030784"/>
            <a:ext cx="3779520" cy="2735580"/>
          </a:xfrm>
          <a:prstGeom prst="rect">
            <a:avLst/>
          </a:prstGeom>
        </p:spPr>
      </p:pic>
      <p:pic>
        <p:nvPicPr>
          <p:cNvPr id="21" name="Picture 20" descr="A group of people posing for the camera&#10;&#10;Description generated with very high confidence">
            <a:extLst>
              <a:ext uri="{FF2B5EF4-FFF2-40B4-BE49-F238E27FC236}">
                <a16:creationId xmlns:a16="http://schemas.microsoft.com/office/drawing/2014/main" xmlns="" id="{EDAF9544-A46E-4F55-8F71-BBF0FB21FB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4361" y="4030784"/>
            <a:ext cx="3779520" cy="2735581"/>
          </a:xfrm>
          <a:prstGeom prst="rect">
            <a:avLst/>
          </a:prstGeom>
        </p:spPr>
      </p:pic>
      <p:sp>
        <p:nvSpPr>
          <p:cNvPr id="22" name="TextBox 21">
            <a:extLst>
              <a:ext uri="{FF2B5EF4-FFF2-40B4-BE49-F238E27FC236}">
                <a16:creationId xmlns:a16="http://schemas.microsoft.com/office/drawing/2014/main" xmlns="" id="{6B1A758C-2366-476E-96EF-12EF97160A40}"/>
              </a:ext>
            </a:extLst>
          </p:cNvPr>
          <p:cNvSpPr txBox="1"/>
          <p:nvPr/>
        </p:nvSpPr>
        <p:spPr>
          <a:xfrm>
            <a:off x="2212377" y="1251285"/>
            <a:ext cx="1731436" cy="369332"/>
          </a:xfrm>
          <a:prstGeom prst="rect">
            <a:avLst/>
          </a:prstGeom>
          <a:noFill/>
        </p:spPr>
        <p:txBody>
          <a:bodyPr wrap="none" rtlCol="0">
            <a:spAutoFit/>
          </a:bodyPr>
          <a:lstStyle/>
          <a:p>
            <a:r>
              <a:rPr lang="en-US" b="1" dirty="0" err="1">
                <a:solidFill>
                  <a:schemeClr val="bg1"/>
                </a:solidFill>
                <a:effectLst>
                  <a:outerShdw blurRad="38100" dist="38100" dir="2700000" algn="tl">
                    <a:srgbClr val="000000">
                      <a:alpha val="43137"/>
                    </a:srgbClr>
                  </a:outerShdw>
                </a:effectLst>
              </a:rPr>
              <a:t>Ngày</a:t>
            </a:r>
            <a:r>
              <a:rPr lang="en-US" b="1" dirty="0">
                <a:solidFill>
                  <a:schemeClr val="bg1"/>
                </a:solidFill>
                <a:effectLst>
                  <a:outerShdw blurRad="38100" dist="38100" dir="2700000" algn="tl">
                    <a:srgbClr val="000000">
                      <a:alpha val="43137"/>
                    </a:srgbClr>
                  </a:outerShdw>
                </a:effectLst>
              </a:rPr>
              <a:t> 11/7/2018</a:t>
            </a:r>
          </a:p>
        </p:txBody>
      </p:sp>
    </p:spTree>
    <p:extLst>
      <p:ext uri="{BB962C8B-B14F-4D97-AF65-F5344CB8AC3E}">
        <p14:creationId xmlns:p14="http://schemas.microsoft.com/office/powerpoint/2010/main" val="307266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CE0AC-218C-432F-BDE0-28D9713FA8CD}"/>
              </a:ext>
            </a:extLst>
          </p:cNvPr>
          <p:cNvSpPr>
            <a:spLocks noGrp="1"/>
          </p:cNvSpPr>
          <p:nvPr>
            <p:ph type="title"/>
          </p:nvPr>
        </p:nvSpPr>
        <p:spPr>
          <a:xfrm>
            <a:off x="2661556" y="365126"/>
            <a:ext cx="8692243" cy="668790"/>
          </a:xfrm>
        </p:spPr>
        <p:txBody>
          <a:bodyPr>
            <a:normAutofit/>
          </a:bodyPr>
          <a:lstStyle/>
          <a:p>
            <a:pPr algn="ctr"/>
            <a:r>
              <a:rPr lang="en-US" sz="4000" b="1" dirty="0" err="1">
                <a:solidFill>
                  <a:schemeClr val="bg1"/>
                </a:solidFill>
                <a:effectLst>
                  <a:outerShdw blurRad="38100" dist="38100" dir="2700000" algn="tl">
                    <a:srgbClr val="000000">
                      <a:alpha val="43137"/>
                    </a:srgbClr>
                  </a:outerShdw>
                </a:effectLst>
              </a:rPr>
              <a:t>DIỄN</a:t>
            </a:r>
            <a:r>
              <a:rPr lang="en-US" sz="4000" b="1" dirty="0">
                <a:solidFill>
                  <a:schemeClr val="bg1"/>
                </a:solidFill>
                <a:effectLst>
                  <a:outerShdw blurRad="38100" dist="38100" dir="2700000" algn="tl">
                    <a:srgbClr val="000000">
                      <a:alpha val="43137"/>
                    </a:srgbClr>
                  </a:outerShdw>
                </a:effectLst>
              </a:rPr>
              <a:t> TIẾN </a:t>
            </a:r>
            <a:r>
              <a:rPr lang="en-US" sz="4000" b="1" dirty="0" err="1">
                <a:solidFill>
                  <a:schemeClr val="bg1"/>
                </a:solidFill>
                <a:effectLst>
                  <a:outerShdw blurRad="38100" dist="38100" dir="2700000" algn="tl">
                    <a:srgbClr val="000000">
                      <a:alpha val="43137"/>
                    </a:srgbClr>
                  </a:outerShdw>
                </a:effectLst>
              </a:rPr>
              <a:t>CỦA</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ĐẠI</a:t>
            </a:r>
            <a:r>
              <a:rPr lang="en-US" sz="4000" b="1" dirty="0">
                <a:solidFill>
                  <a:schemeClr val="bg1"/>
                </a:solidFill>
                <a:effectLst>
                  <a:outerShdw blurRad="38100" dist="38100" dir="2700000" algn="tl">
                    <a:srgbClr val="000000">
                      <a:alpha val="43137"/>
                    </a:srgbClr>
                  </a:outerShdw>
                </a:effectLst>
              </a:rPr>
              <a:t> HỘI</a:t>
            </a:r>
          </a:p>
        </p:txBody>
      </p:sp>
      <p:sp>
        <p:nvSpPr>
          <p:cNvPr id="6" name="Arrow: Right 5">
            <a:extLst>
              <a:ext uri="{FF2B5EF4-FFF2-40B4-BE49-F238E27FC236}">
                <a16:creationId xmlns:a16="http://schemas.microsoft.com/office/drawing/2014/main" xmlns="" id="{042ED911-1C19-497C-B309-65333C9614C7}"/>
              </a:ext>
            </a:extLst>
          </p:cNvPr>
          <p:cNvSpPr/>
          <p:nvPr/>
        </p:nvSpPr>
        <p:spPr>
          <a:xfrm>
            <a:off x="2661554" y="1459425"/>
            <a:ext cx="2053031" cy="89231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ysClr val="windowText" lastClr="000000"/>
                </a:solidFill>
              </a:rPr>
              <a:t>18h00</a:t>
            </a:r>
            <a:r>
              <a:rPr lang="en-US" dirty="0">
                <a:solidFill>
                  <a:sysClr val="windowText" lastClr="000000"/>
                </a:solidFill>
              </a:rPr>
              <a:t>’</a:t>
            </a:r>
          </a:p>
        </p:txBody>
      </p:sp>
      <p:sp>
        <p:nvSpPr>
          <p:cNvPr id="8" name="Rectangle: Rounded Corners 7">
            <a:extLst>
              <a:ext uri="{FF2B5EF4-FFF2-40B4-BE49-F238E27FC236}">
                <a16:creationId xmlns:a16="http://schemas.microsoft.com/office/drawing/2014/main" xmlns="" id="{9338ED9B-4EA2-4DFF-87F8-577F8E80AAD5}"/>
              </a:ext>
            </a:extLst>
          </p:cNvPr>
          <p:cNvSpPr/>
          <p:nvPr/>
        </p:nvSpPr>
        <p:spPr>
          <a:xfrm>
            <a:off x="2610883" y="2559875"/>
            <a:ext cx="2053031" cy="2147682"/>
          </a:xfrm>
          <a:prstGeom prst="roundRect">
            <a:avLst/>
          </a:prstGeom>
          <a:solidFill>
            <a:srgbClr val="6C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00FF"/>
                </a:solidFill>
                <a:effectLst>
                  <a:outerShdw blurRad="38100" dist="38100" dir="2700000" algn="tl">
                    <a:srgbClr val="000000">
                      <a:alpha val="43137"/>
                    </a:srgbClr>
                  </a:outerShdw>
                </a:effectLst>
              </a:rPr>
              <a:t>Ban </a:t>
            </a:r>
            <a:r>
              <a:rPr lang="en-US" b="1" dirty="0" err="1">
                <a:solidFill>
                  <a:srgbClr val="0000FF"/>
                </a:solidFill>
                <a:effectLst>
                  <a:outerShdw blurRad="38100" dist="38100" dir="2700000" algn="tl">
                    <a:srgbClr val="000000">
                      <a:alpha val="43137"/>
                    </a:srgbClr>
                  </a:outerShdw>
                </a:effectLst>
              </a:rPr>
              <a:t>chấp</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hành</a:t>
            </a:r>
            <a:r>
              <a:rPr lang="en-US" b="1" dirty="0">
                <a:solidFill>
                  <a:srgbClr val="0000FF"/>
                </a:solidFill>
                <a:effectLst>
                  <a:outerShdw blurRad="38100" dist="38100" dir="2700000" algn="tl">
                    <a:srgbClr val="000000">
                      <a:alpha val="43137"/>
                    </a:srgbClr>
                  </a:outerShdw>
                </a:effectLst>
              </a:rPr>
              <a:t> LĐLĐ Tỉnh </a:t>
            </a:r>
            <a:r>
              <a:rPr lang="en-US" b="1" dirty="0" err="1">
                <a:solidFill>
                  <a:srgbClr val="0000FF"/>
                </a:solidFill>
                <a:effectLst>
                  <a:outerShdw blurRad="38100" dist="38100" dir="2700000" algn="tl">
                    <a:srgbClr val="000000">
                      <a:alpha val="43137"/>
                    </a:srgbClr>
                  </a:outerShdw>
                </a:effectLst>
              </a:rPr>
              <a:t>khóa</a:t>
            </a:r>
            <a:r>
              <a:rPr lang="en-US" b="1" dirty="0">
                <a:solidFill>
                  <a:srgbClr val="0000FF"/>
                </a:solidFill>
                <a:effectLst>
                  <a:outerShdw blurRad="38100" dist="38100" dir="2700000" algn="tl">
                    <a:srgbClr val="000000">
                      <a:alpha val="43137"/>
                    </a:srgbClr>
                  </a:outerShdw>
                </a:effectLst>
              </a:rPr>
              <a:t> IX </a:t>
            </a:r>
            <a:r>
              <a:rPr lang="en-US" b="1" dirty="0" err="1">
                <a:solidFill>
                  <a:srgbClr val="0000FF"/>
                </a:solidFill>
                <a:effectLst>
                  <a:outerShdw blurRad="38100" dist="38100" dir="2700000" algn="tl">
                    <a:srgbClr val="000000">
                      <a:alpha val="43137"/>
                    </a:srgbClr>
                  </a:outerShdw>
                </a:effectLst>
              </a:rPr>
              <a:t>họp</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phiên</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thứ</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nhất</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bầu</a:t>
            </a:r>
            <a:r>
              <a:rPr lang="en-US" b="1" dirty="0">
                <a:solidFill>
                  <a:srgbClr val="0000FF"/>
                </a:solidFill>
                <a:effectLst>
                  <a:outerShdw blurRad="38100" dist="38100" dir="2700000" algn="tl">
                    <a:srgbClr val="000000">
                      <a:alpha val="43137"/>
                    </a:srgbClr>
                  </a:outerShdw>
                </a:effectLst>
              </a:rPr>
              <a:t> Ban Th</a:t>
            </a:r>
            <a:r>
              <a:rPr lang="vi-VN" b="1" dirty="0">
                <a:solidFill>
                  <a:srgbClr val="0000FF"/>
                </a:solidFill>
                <a:effectLst>
                  <a:outerShdw blurRad="38100" dist="38100" dir="2700000" algn="tl">
                    <a:srgbClr val="000000">
                      <a:alpha val="43137"/>
                    </a:srgbClr>
                  </a:outerShdw>
                </a:effectLst>
              </a:rPr>
              <a:t>ư</a:t>
            </a:r>
            <a:r>
              <a:rPr lang="en-US" b="1" dirty="0" err="1">
                <a:solidFill>
                  <a:srgbClr val="0000FF"/>
                </a:solidFill>
                <a:effectLst>
                  <a:outerShdw blurRad="38100" dist="38100" dir="2700000" algn="tl">
                    <a:srgbClr val="000000">
                      <a:alpha val="43137"/>
                    </a:srgbClr>
                  </a:outerShdw>
                </a:effectLst>
              </a:rPr>
              <a:t>ờng</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vụ</a:t>
            </a:r>
            <a:r>
              <a:rPr lang="en-US" b="1" dirty="0">
                <a:solidFill>
                  <a:srgbClr val="0000FF"/>
                </a:solidFill>
                <a:effectLst>
                  <a:outerShdw blurRad="38100" dist="38100" dir="2700000" algn="tl">
                    <a:srgbClr val="000000">
                      <a:alpha val="43137"/>
                    </a:srgbClr>
                  </a:outerShdw>
                </a:effectLst>
              </a:rPr>
              <a:t>, UBKT </a:t>
            </a:r>
            <a:r>
              <a:rPr lang="en-US" b="1" dirty="0" err="1">
                <a:solidFill>
                  <a:srgbClr val="0000FF"/>
                </a:solidFill>
                <a:effectLst>
                  <a:outerShdw blurRad="38100" dist="38100" dir="2700000" algn="tl">
                    <a:srgbClr val="000000">
                      <a:alpha val="43137"/>
                    </a:srgbClr>
                  </a:outerShdw>
                </a:effectLst>
              </a:rPr>
              <a:t>và</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các</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chức</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danh</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chủ</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chốt</a:t>
            </a:r>
            <a:endParaRPr lang="en-US" b="1" dirty="0">
              <a:solidFill>
                <a:srgbClr val="0000FF"/>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xmlns="" id="{6B1A758C-2366-476E-96EF-12EF97160A40}"/>
              </a:ext>
            </a:extLst>
          </p:cNvPr>
          <p:cNvSpPr txBox="1"/>
          <p:nvPr/>
        </p:nvSpPr>
        <p:spPr>
          <a:xfrm>
            <a:off x="2212377" y="1251285"/>
            <a:ext cx="1731436" cy="369332"/>
          </a:xfrm>
          <a:prstGeom prst="rect">
            <a:avLst/>
          </a:prstGeom>
          <a:noFill/>
        </p:spPr>
        <p:txBody>
          <a:bodyPr wrap="none" rtlCol="0">
            <a:spAutoFit/>
          </a:bodyPr>
          <a:lstStyle/>
          <a:p>
            <a:r>
              <a:rPr lang="en-US" b="1" dirty="0" err="1">
                <a:solidFill>
                  <a:schemeClr val="bg1"/>
                </a:solidFill>
                <a:effectLst>
                  <a:outerShdw blurRad="38100" dist="38100" dir="2700000" algn="tl">
                    <a:srgbClr val="000000">
                      <a:alpha val="43137"/>
                    </a:srgbClr>
                  </a:outerShdw>
                </a:effectLst>
              </a:rPr>
              <a:t>Ngày</a:t>
            </a:r>
            <a:r>
              <a:rPr lang="en-US" b="1" dirty="0">
                <a:solidFill>
                  <a:schemeClr val="bg1"/>
                </a:solidFill>
                <a:effectLst>
                  <a:outerShdw blurRad="38100" dist="38100" dir="2700000" algn="tl">
                    <a:srgbClr val="000000">
                      <a:alpha val="43137"/>
                    </a:srgbClr>
                  </a:outerShdw>
                </a:effectLst>
              </a:rPr>
              <a:t> 11/7/2018</a:t>
            </a:r>
          </a:p>
        </p:txBody>
      </p:sp>
      <p:pic>
        <p:nvPicPr>
          <p:cNvPr id="4" name="Picture 3" descr="A group of people sitting at a table&#10;&#10;Description generated with very high confidence">
            <a:extLst>
              <a:ext uri="{FF2B5EF4-FFF2-40B4-BE49-F238E27FC236}">
                <a16:creationId xmlns:a16="http://schemas.microsoft.com/office/drawing/2014/main" xmlns="" id="{1A217F11-E71E-4B44-9E49-D6A00A7862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4306" y="1435951"/>
            <a:ext cx="7043946" cy="4689078"/>
          </a:xfrm>
          <a:prstGeom prst="rect">
            <a:avLst/>
          </a:prstGeom>
        </p:spPr>
      </p:pic>
    </p:spTree>
    <p:extLst>
      <p:ext uri="{BB962C8B-B14F-4D97-AF65-F5344CB8AC3E}">
        <p14:creationId xmlns:p14="http://schemas.microsoft.com/office/powerpoint/2010/main" val="1058609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CE0AC-218C-432F-BDE0-28D9713FA8CD}"/>
              </a:ext>
            </a:extLst>
          </p:cNvPr>
          <p:cNvSpPr>
            <a:spLocks noGrp="1"/>
          </p:cNvSpPr>
          <p:nvPr>
            <p:ph type="title"/>
          </p:nvPr>
        </p:nvSpPr>
        <p:spPr>
          <a:xfrm>
            <a:off x="2661556" y="365126"/>
            <a:ext cx="8692243" cy="668790"/>
          </a:xfrm>
        </p:spPr>
        <p:txBody>
          <a:bodyPr>
            <a:normAutofit/>
          </a:bodyPr>
          <a:lstStyle/>
          <a:p>
            <a:pPr algn="ctr"/>
            <a:r>
              <a:rPr lang="en-US" sz="4000" b="1" dirty="0" err="1">
                <a:solidFill>
                  <a:schemeClr val="bg1"/>
                </a:solidFill>
                <a:effectLst>
                  <a:outerShdw blurRad="38100" dist="38100" dir="2700000" algn="tl">
                    <a:srgbClr val="000000">
                      <a:alpha val="43137"/>
                    </a:srgbClr>
                  </a:outerShdw>
                </a:effectLst>
              </a:rPr>
              <a:t>DIỄN</a:t>
            </a:r>
            <a:r>
              <a:rPr lang="en-US" sz="4000" b="1" dirty="0">
                <a:solidFill>
                  <a:schemeClr val="bg1"/>
                </a:solidFill>
                <a:effectLst>
                  <a:outerShdw blurRad="38100" dist="38100" dir="2700000" algn="tl">
                    <a:srgbClr val="000000">
                      <a:alpha val="43137"/>
                    </a:srgbClr>
                  </a:outerShdw>
                </a:effectLst>
              </a:rPr>
              <a:t> TIẾN </a:t>
            </a:r>
            <a:r>
              <a:rPr lang="en-US" sz="4000" b="1" dirty="0" err="1">
                <a:solidFill>
                  <a:schemeClr val="bg1"/>
                </a:solidFill>
                <a:effectLst>
                  <a:outerShdw blurRad="38100" dist="38100" dir="2700000" algn="tl">
                    <a:srgbClr val="000000">
                      <a:alpha val="43137"/>
                    </a:srgbClr>
                  </a:outerShdw>
                </a:effectLst>
              </a:rPr>
              <a:t>CỦA</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ĐẠI</a:t>
            </a:r>
            <a:r>
              <a:rPr lang="en-US" sz="4000" b="1" dirty="0">
                <a:solidFill>
                  <a:schemeClr val="bg1"/>
                </a:solidFill>
                <a:effectLst>
                  <a:outerShdw blurRad="38100" dist="38100" dir="2700000" algn="tl">
                    <a:srgbClr val="000000">
                      <a:alpha val="43137"/>
                    </a:srgbClr>
                  </a:outerShdw>
                </a:effectLst>
              </a:rPr>
              <a:t> HỘI</a:t>
            </a:r>
          </a:p>
        </p:txBody>
      </p:sp>
      <p:sp>
        <p:nvSpPr>
          <p:cNvPr id="6" name="Arrow: Right 5">
            <a:extLst>
              <a:ext uri="{FF2B5EF4-FFF2-40B4-BE49-F238E27FC236}">
                <a16:creationId xmlns:a16="http://schemas.microsoft.com/office/drawing/2014/main" xmlns="" id="{042ED911-1C19-497C-B309-65333C9614C7}"/>
              </a:ext>
            </a:extLst>
          </p:cNvPr>
          <p:cNvSpPr/>
          <p:nvPr/>
        </p:nvSpPr>
        <p:spPr>
          <a:xfrm>
            <a:off x="2661554" y="1459425"/>
            <a:ext cx="2053031" cy="89231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ysClr val="windowText" lastClr="000000"/>
                </a:solidFill>
                <a:effectLst>
                  <a:outerShdw blurRad="38100" dist="38100" dir="2700000" algn="tl">
                    <a:srgbClr val="000000">
                      <a:alpha val="43137"/>
                    </a:srgbClr>
                  </a:outerShdw>
                </a:effectLst>
              </a:rPr>
              <a:t>08h00</a:t>
            </a:r>
            <a:r>
              <a:rPr lang="en-US" b="1" dirty="0">
                <a:solidFill>
                  <a:sysClr val="windowText" lastClr="000000"/>
                </a:solidFill>
                <a:effectLst>
                  <a:outerShdw blurRad="38100" dist="38100" dir="2700000" algn="tl">
                    <a:srgbClr val="000000">
                      <a:alpha val="43137"/>
                    </a:srgbClr>
                  </a:outerShdw>
                </a:effectLst>
              </a:rPr>
              <a:t>’ –  </a:t>
            </a:r>
            <a:r>
              <a:rPr lang="en-US" b="1" dirty="0" err="1">
                <a:solidFill>
                  <a:sysClr val="windowText" lastClr="000000"/>
                </a:solidFill>
                <a:effectLst>
                  <a:outerShdw blurRad="38100" dist="38100" dir="2700000" algn="tl">
                    <a:srgbClr val="000000">
                      <a:alpha val="43137"/>
                    </a:srgbClr>
                  </a:outerShdw>
                </a:effectLst>
              </a:rPr>
              <a:t>11h30</a:t>
            </a:r>
            <a:r>
              <a:rPr lang="en-US" b="1" dirty="0">
                <a:solidFill>
                  <a:sysClr val="windowText" lastClr="000000"/>
                </a:solidFill>
                <a:effectLst>
                  <a:outerShdw blurRad="38100" dist="38100" dir="2700000" algn="tl">
                    <a:srgbClr val="000000">
                      <a:alpha val="43137"/>
                    </a:srgbClr>
                  </a:outerShdw>
                </a:effectLst>
              </a:rPr>
              <a:t>’</a:t>
            </a:r>
          </a:p>
        </p:txBody>
      </p:sp>
      <p:sp>
        <p:nvSpPr>
          <p:cNvPr id="8" name="Rectangle: Rounded Corners 7">
            <a:extLst>
              <a:ext uri="{FF2B5EF4-FFF2-40B4-BE49-F238E27FC236}">
                <a16:creationId xmlns:a16="http://schemas.microsoft.com/office/drawing/2014/main" xmlns="" id="{9338ED9B-4EA2-4DFF-87F8-577F8E80AAD5}"/>
              </a:ext>
            </a:extLst>
          </p:cNvPr>
          <p:cNvSpPr/>
          <p:nvPr/>
        </p:nvSpPr>
        <p:spPr>
          <a:xfrm>
            <a:off x="5049283" y="1580924"/>
            <a:ext cx="6420822" cy="668790"/>
          </a:xfrm>
          <a:prstGeom prst="roundRect">
            <a:avLst/>
          </a:prstGeom>
          <a:solidFill>
            <a:srgbClr val="6C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FF"/>
                </a:solidFill>
                <a:effectLst>
                  <a:outerShdw blurRad="38100" dist="38100" dir="2700000" algn="tl">
                    <a:srgbClr val="000000">
                      <a:alpha val="43137"/>
                    </a:srgbClr>
                  </a:outerShdw>
                </a:effectLst>
              </a:rPr>
              <a:t>Đ/c Đinh Quốc Thái – </a:t>
            </a:r>
            <a:r>
              <a:rPr lang="en-US" b="1" dirty="0" err="1">
                <a:solidFill>
                  <a:srgbClr val="0000FF"/>
                </a:solidFill>
                <a:effectLst>
                  <a:outerShdw blurRad="38100" dist="38100" dir="2700000" algn="tl">
                    <a:srgbClr val="000000">
                      <a:alpha val="43137"/>
                    </a:srgbClr>
                  </a:outerShdw>
                </a:effectLst>
              </a:rPr>
              <a:t>Phó</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Bí</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th</a:t>
            </a:r>
            <a:r>
              <a:rPr lang="vi-VN" b="1" dirty="0">
                <a:solidFill>
                  <a:srgbClr val="0000FF"/>
                </a:solidFill>
                <a:effectLst>
                  <a:outerShdw blurRad="38100" dist="38100" dir="2700000" algn="tl">
                    <a:srgbClr val="000000">
                      <a:alpha val="43137"/>
                    </a:srgbClr>
                  </a:outerShdw>
                </a:effectLst>
              </a:rPr>
              <a:t>ư</a:t>
            </a:r>
            <a:r>
              <a:rPr lang="en-US" b="1" dirty="0">
                <a:solidFill>
                  <a:srgbClr val="0000FF"/>
                </a:solidFill>
                <a:effectLst>
                  <a:outerShdw blurRad="38100" dist="38100" dir="2700000" algn="tl">
                    <a:srgbClr val="000000">
                      <a:alpha val="43137"/>
                    </a:srgbClr>
                  </a:outerShdw>
                </a:effectLst>
              </a:rPr>
              <a:t> Tỉnh </a:t>
            </a:r>
            <a:r>
              <a:rPr lang="en-US" b="1" dirty="0" err="1">
                <a:solidFill>
                  <a:srgbClr val="0000FF"/>
                </a:solidFill>
                <a:effectLst>
                  <a:outerShdw blurRad="38100" dist="38100" dir="2700000" algn="tl">
                    <a:srgbClr val="000000">
                      <a:alpha val="43137"/>
                    </a:srgbClr>
                  </a:outerShdw>
                </a:effectLst>
              </a:rPr>
              <a:t>ủy</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Chủ</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tịch</a:t>
            </a:r>
            <a:r>
              <a:rPr lang="en-US" b="1" dirty="0">
                <a:solidFill>
                  <a:srgbClr val="0000FF"/>
                </a:solidFill>
                <a:effectLst>
                  <a:outerShdw blurRad="38100" dist="38100" dir="2700000" algn="tl">
                    <a:srgbClr val="000000">
                      <a:alpha val="43137"/>
                    </a:srgbClr>
                  </a:outerShdw>
                </a:effectLst>
              </a:rPr>
              <a:t> UBND tỉnh – </a:t>
            </a:r>
            <a:r>
              <a:rPr lang="en-US" b="1" dirty="0" err="1">
                <a:solidFill>
                  <a:srgbClr val="0000FF"/>
                </a:solidFill>
                <a:effectLst>
                  <a:outerShdw blurRad="38100" dist="38100" dir="2700000" algn="tl">
                    <a:srgbClr val="000000">
                      <a:alpha val="43137"/>
                    </a:srgbClr>
                  </a:outerShdw>
                </a:effectLst>
              </a:rPr>
              <a:t>phát</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biểu</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với</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Đại</a:t>
            </a:r>
            <a:r>
              <a:rPr lang="en-US" b="1" dirty="0">
                <a:solidFill>
                  <a:srgbClr val="0000FF"/>
                </a:solidFill>
                <a:effectLst>
                  <a:outerShdw blurRad="38100" dist="38100" dir="2700000" algn="tl">
                    <a:srgbClr val="000000">
                      <a:alpha val="43137"/>
                    </a:srgbClr>
                  </a:outerShdw>
                </a:effectLst>
              </a:rPr>
              <a:t> hội</a:t>
            </a:r>
          </a:p>
        </p:txBody>
      </p:sp>
      <p:sp>
        <p:nvSpPr>
          <p:cNvPr id="22" name="TextBox 21">
            <a:extLst>
              <a:ext uri="{FF2B5EF4-FFF2-40B4-BE49-F238E27FC236}">
                <a16:creationId xmlns:a16="http://schemas.microsoft.com/office/drawing/2014/main" xmlns="" id="{6B1A758C-2366-476E-96EF-12EF97160A40}"/>
              </a:ext>
            </a:extLst>
          </p:cNvPr>
          <p:cNvSpPr txBox="1"/>
          <p:nvPr/>
        </p:nvSpPr>
        <p:spPr>
          <a:xfrm>
            <a:off x="2212377" y="1251285"/>
            <a:ext cx="1731436" cy="369332"/>
          </a:xfrm>
          <a:prstGeom prst="rect">
            <a:avLst/>
          </a:prstGeom>
          <a:noFill/>
        </p:spPr>
        <p:txBody>
          <a:bodyPr wrap="none" rtlCol="0">
            <a:spAutoFit/>
          </a:bodyPr>
          <a:lstStyle/>
          <a:p>
            <a:r>
              <a:rPr lang="en-US" b="1" dirty="0" err="1">
                <a:solidFill>
                  <a:schemeClr val="bg1"/>
                </a:solidFill>
                <a:effectLst>
                  <a:outerShdw blurRad="38100" dist="38100" dir="2700000" algn="tl">
                    <a:srgbClr val="000000">
                      <a:alpha val="43137"/>
                    </a:srgbClr>
                  </a:outerShdw>
                </a:effectLst>
              </a:rPr>
              <a:t>Ngày</a:t>
            </a:r>
            <a:r>
              <a:rPr lang="en-US" b="1" dirty="0">
                <a:solidFill>
                  <a:schemeClr val="bg1"/>
                </a:solidFill>
                <a:effectLst>
                  <a:outerShdw blurRad="38100" dist="38100" dir="2700000" algn="tl">
                    <a:srgbClr val="000000">
                      <a:alpha val="43137"/>
                    </a:srgbClr>
                  </a:outerShdw>
                </a:effectLst>
              </a:rPr>
              <a:t> 12/7/2018</a:t>
            </a:r>
          </a:p>
        </p:txBody>
      </p:sp>
      <p:pic>
        <p:nvPicPr>
          <p:cNvPr id="4" name="Picture 3" descr="A person holding a sign&#10;&#10;Description generated with very high confidence">
            <a:extLst>
              <a:ext uri="{FF2B5EF4-FFF2-40B4-BE49-F238E27FC236}">
                <a16:creationId xmlns:a16="http://schemas.microsoft.com/office/drawing/2014/main" xmlns="" id="{88BDA52C-9897-405A-8B73-96DADFE8D3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9283" y="2392427"/>
            <a:ext cx="6420822" cy="4252752"/>
          </a:xfrm>
          <a:prstGeom prst="rect">
            <a:avLst/>
          </a:prstGeom>
        </p:spPr>
      </p:pic>
      <p:sp>
        <p:nvSpPr>
          <p:cNvPr id="5" name="Oval 4">
            <a:extLst>
              <a:ext uri="{FF2B5EF4-FFF2-40B4-BE49-F238E27FC236}">
                <a16:creationId xmlns:a16="http://schemas.microsoft.com/office/drawing/2014/main" xmlns="" id="{CE4E26E2-F05E-4D6A-B72F-710838441FC3}"/>
              </a:ext>
            </a:extLst>
          </p:cNvPr>
          <p:cNvSpPr/>
          <p:nvPr/>
        </p:nvSpPr>
        <p:spPr>
          <a:xfrm>
            <a:off x="2119086" y="2249714"/>
            <a:ext cx="2699657" cy="452119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endParaRPr lang="en-US" sz="300" b="1" dirty="0">
              <a:solidFill>
                <a:srgbClr val="FF0000"/>
              </a:solidFill>
              <a:effectLst>
                <a:outerShdw blurRad="38100" dist="38100" dir="2700000" algn="tl">
                  <a:srgbClr val="000000">
                    <a:alpha val="43137"/>
                  </a:srgbClr>
                </a:outerShdw>
              </a:effectLst>
            </a:endParaRPr>
          </a:p>
          <a:p>
            <a:pPr algn="ctr">
              <a:spcBef>
                <a:spcPts val="1200"/>
              </a:spcBef>
            </a:pPr>
            <a:r>
              <a:rPr lang="en-US" sz="2000" b="1" dirty="0" err="1">
                <a:solidFill>
                  <a:srgbClr val="FF0000"/>
                </a:solidFill>
                <a:effectLst>
                  <a:outerShdw blurRad="38100" dist="38100" dir="2700000" algn="tl">
                    <a:srgbClr val="000000">
                      <a:alpha val="43137"/>
                    </a:srgbClr>
                  </a:outerShdw>
                </a:effectLst>
              </a:rPr>
              <a:t>Thông</a:t>
            </a:r>
            <a:r>
              <a:rPr lang="en-US" sz="2000" b="1" dirty="0">
                <a:solidFill>
                  <a:srgbClr val="FF0000"/>
                </a:solidFill>
                <a:effectLst>
                  <a:outerShdw blurRad="38100" dist="38100" dir="2700000" algn="tl">
                    <a:srgbClr val="000000">
                      <a:alpha val="43137"/>
                    </a:srgbClr>
                  </a:outerShdw>
                </a:effectLst>
              </a:rPr>
              <a:t> tin</a:t>
            </a:r>
          </a:p>
          <a:p>
            <a:pPr algn="ctr"/>
            <a:r>
              <a:rPr lang="en-US" sz="2000" b="1" dirty="0" err="1">
                <a:solidFill>
                  <a:srgbClr val="FF0000"/>
                </a:solidFill>
                <a:effectLst>
                  <a:outerShdw blurRad="38100" dist="38100" dir="2700000" algn="tl">
                    <a:srgbClr val="000000">
                      <a:alpha val="43137"/>
                    </a:srgbClr>
                  </a:outerShdw>
                </a:effectLst>
              </a:rPr>
              <a:t>về</a:t>
            </a:r>
            <a:r>
              <a:rPr lang="en-US" sz="2000" b="1" dirty="0">
                <a:solidFill>
                  <a:srgbClr val="FF0000"/>
                </a:solidFill>
                <a:effectLst>
                  <a:outerShdw blurRad="38100" dist="38100" dir="2700000" algn="tl">
                    <a:srgbClr val="000000">
                      <a:alpha val="43137"/>
                    </a:srgbClr>
                  </a:outerShdw>
                </a:effectLst>
              </a:rPr>
              <a:t> </a:t>
            </a:r>
            <a:r>
              <a:rPr lang="en-US" sz="2000" b="1" dirty="0" err="1">
                <a:solidFill>
                  <a:srgbClr val="FF0000"/>
                </a:solidFill>
                <a:effectLst>
                  <a:outerShdw blurRad="38100" dist="38100" dir="2700000" algn="tl">
                    <a:srgbClr val="000000">
                      <a:alpha val="43137"/>
                    </a:srgbClr>
                  </a:outerShdw>
                </a:effectLst>
              </a:rPr>
              <a:t>tình</a:t>
            </a:r>
            <a:r>
              <a:rPr lang="en-US" sz="2000" b="1" dirty="0">
                <a:solidFill>
                  <a:srgbClr val="FF0000"/>
                </a:solidFill>
                <a:effectLst>
                  <a:outerShdw blurRad="38100" dist="38100" dir="2700000" algn="tl">
                    <a:srgbClr val="000000">
                      <a:alpha val="43137"/>
                    </a:srgbClr>
                  </a:outerShdw>
                </a:effectLst>
              </a:rPr>
              <a:t> </a:t>
            </a:r>
            <a:r>
              <a:rPr lang="en-US" sz="2000" b="1" dirty="0" err="1">
                <a:solidFill>
                  <a:srgbClr val="FF0000"/>
                </a:solidFill>
                <a:effectLst>
                  <a:outerShdw blurRad="38100" dist="38100" dir="2700000" algn="tl">
                    <a:srgbClr val="000000">
                      <a:alpha val="43137"/>
                    </a:srgbClr>
                  </a:outerShdw>
                </a:effectLst>
              </a:rPr>
              <a:t>hình</a:t>
            </a:r>
            <a:r>
              <a:rPr lang="en-US" sz="2000" b="1" dirty="0">
                <a:solidFill>
                  <a:srgbClr val="FF0000"/>
                </a:solidFill>
                <a:effectLst>
                  <a:outerShdw blurRad="38100" dist="38100" dir="2700000" algn="tl">
                    <a:srgbClr val="000000">
                      <a:alpha val="43137"/>
                    </a:srgbClr>
                  </a:outerShdw>
                </a:effectLst>
              </a:rPr>
              <a:t> </a:t>
            </a:r>
            <a:r>
              <a:rPr lang="en-US" sz="2000" b="1" dirty="0" err="1">
                <a:solidFill>
                  <a:srgbClr val="FF0000"/>
                </a:solidFill>
                <a:effectLst>
                  <a:outerShdw blurRad="38100" dist="38100" dir="2700000" algn="tl">
                    <a:srgbClr val="000000">
                      <a:alpha val="43137"/>
                    </a:srgbClr>
                  </a:outerShdw>
                </a:effectLst>
              </a:rPr>
              <a:t>phát</a:t>
            </a:r>
            <a:r>
              <a:rPr lang="en-US" sz="2000" b="1" dirty="0">
                <a:solidFill>
                  <a:srgbClr val="FF0000"/>
                </a:solidFill>
                <a:effectLst>
                  <a:outerShdw blurRad="38100" dist="38100" dir="2700000" algn="tl">
                    <a:srgbClr val="000000">
                      <a:alpha val="43137"/>
                    </a:srgbClr>
                  </a:outerShdw>
                </a:effectLst>
              </a:rPr>
              <a:t> </a:t>
            </a:r>
            <a:r>
              <a:rPr lang="en-US" sz="2000" b="1" dirty="0" err="1">
                <a:solidFill>
                  <a:srgbClr val="FF0000"/>
                </a:solidFill>
                <a:effectLst>
                  <a:outerShdw blurRad="38100" dist="38100" dir="2700000" algn="tl">
                    <a:srgbClr val="000000">
                      <a:alpha val="43137"/>
                    </a:srgbClr>
                  </a:outerShdw>
                </a:effectLst>
              </a:rPr>
              <a:t>triển</a:t>
            </a:r>
            <a:r>
              <a:rPr lang="en-US" sz="2000" b="1" dirty="0">
                <a:solidFill>
                  <a:srgbClr val="FF0000"/>
                </a:solidFill>
                <a:effectLst>
                  <a:outerShdw blurRad="38100" dist="38100" dir="2700000" algn="tl">
                    <a:srgbClr val="000000">
                      <a:alpha val="43137"/>
                    </a:srgbClr>
                  </a:outerShdw>
                </a:effectLst>
              </a:rPr>
              <a:t> </a:t>
            </a:r>
            <a:r>
              <a:rPr lang="en-US" sz="2000" b="1" dirty="0" err="1">
                <a:solidFill>
                  <a:srgbClr val="FF0000"/>
                </a:solidFill>
                <a:effectLst>
                  <a:outerShdw blurRad="38100" dist="38100" dir="2700000" algn="tl">
                    <a:srgbClr val="000000">
                      <a:alpha val="43137"/>
                    </a:srgbClr>
                  </a:outerShdw>
                </a:effectLst>
              </a:rPr>
              <a:t>KT-XH</a:t>
            </a:r>
            <a:r>
              <a:rPr lang="en-US" sz="2000" b="1" dirty="0">
                <a:solidFill>
                  <a:srgbClr val="FF0000"/>
                </a:solidFill>
                <a:effectLst>
                  <a:outerShdw blurRad="38100" dist="38100" dir="2700000" algn="tl">
                    <a:srgbClr val="000000">
                      <a:alpha val="43137"/>
                    </a:srgbClr>
                  </a:outerShdw>
                </a:effectLst>
              </a:rPr>
              <a:t> </a:t>
            </a:r>
            <a:r>
              <a:rPr lang="en-US" sz="2000" b="1" dirty="0" err="1">
                <a:solidFill>
                  <a:srgbClr val="FF0000"/>
                </a:solidFill>
                <a:effectLst>
                  <a:outerShdw blurRad="38100" dist="38100" dir="2700000" algn="tl">
                    <a:srgbClr val="000000">
                      <a:alpha val="43137"/>
                    </a:srgbClr>
                  </a:outerShdw>
                </a:effectLst>
              </a:rPr>
              <a:t>của</a:t>
            </a:r>
            <a:r>
              <a:rPr lang="en-US" sz="2000" b="1" dirty="0">
                <a:solidFill>
                  <a:srgbClr val="FF0000"/>
                </a:solidFill>
                <a:effectLst>
                  <a:outerShdw blurRad="38100" dist="38100" dir="2700000" algn="tl">
                    <a:srgbClr val="000000">
                      <a:alpha val="43137"/>
                    </a:srgbClr>
                  </a:outerShdw>
                </a:effectLst>
              </a:rPr>
              <a:t> tỉnh.</a:t>
            </a:r>
          </a:p>
          <a:p>
            <a:pPr algn="ctr"/>
            <a:r>
              <a:rPr lang="en-US" sz="2000" b="1" dirty="0" err="1">
                <a:solidFill>
                  <a:srgbClr val="0000FF"/>
                </a:solidFill>
                <a:effectLst>
                  <a:outerShdw blurRad="38100" dist="38100" dir="2700000" algn="tl">
                    <a:srgbClr val="000000">
                      <a:alpha val="43137"/>
                    </a:srgbClr>
                  </a:outerShdw>
                </a:effectLst>
              </a:rPr>
              <a:t>Vai</a:t>
            </a:r>
            <a:r>
              <a:rPr lang="en-US" sz="2000" b="1" dirty="0">
                <a:solidFill>
                  <a:srgbClr val="0000FF"/>
                </a:solidFill>
                <a:effectLst>
                  <a:outerShdw blurRad="38100" dist="38100" dir="2700000" algn="tl">
                    <a:srgbClr val="000000">
                      <a:alpha val="43137"/>
                    </a:srgbClr>
                  </a:outerShdw>
                </a:effectLst>
              </a:rPr>
              <a:t> </a:t>
            </a:r>
            <a:r>
              <a:rPr lang="en-US" sz="2000" b="1" dirty="0" err="1">
                <a:solidFill>
                  <a:srgbClr val="0000FF"/>
                </a:solidFill>
                <a:effectLst>
                  <a:outerShdw blurRad="38100" dist="38100" dir="2700000" algn="tl">
                    <a:srgbClr val="000000">
                      <a:alpha val="43137"/>
                    </a:srgbClr>
                  </a:outerShdw>
                </a:effectLst>
              </a:rPr>
              <a:t>trò</a:t>
            </a:r>
            <a:r>
              <a:rPr lang="en-US" sz="2000" b="1" dirty="0">
                <a:solidFill>
                  <a:srgbClr val="0000FF"/>
                </a:solidFill>
                <a:effectLst>
                  <a:outerShdw blurRad="38100" dist="38100" dir="2700000" algn="tl">
                    <a:srgbClr val="000000">
                      <a:alpha val="43137"/>
                    </a:srgbClr>
                  </a:outerShdw>
                </a:effectLst>
              </a:rPr>
              <a:t> </a:t>
            </a:r>
            <a:r>
              <a:rPr lang="en-US" sz="2000" b="1" dirty="0" err="1">
                <a:solidFill>
                  <a:srgbClr val="0000FF"/>
                </a:solidFill>
                <a:effectLst>
                  <a:outerShdw blurRad="38100" dist="38100" dir="2700000" algn="tl">
                    <a:srgbClr val="000000">
                      <a:alpha val="43137"/>
                    </a:srgbClr>
                  </a:outerShdw>
                </a:effectLst>
              </a:rPr>
              <a:t>của</a:t>
            </a:r>
            <a:r>
              <a:rPr lang="en-US" sz="2000" b="1" dirty="0">
                <a:solidFill>
                  <a:srgbClr val="0000FF"/>
                </a:solidFill>
                <a:effectLst>
                  <a:outerShdw blurRad="38100" dist="38100" dir="2700000" algn="tl">
                    <a:srgbClr val="000000">
                      <a:alpha val="43137"/>
                    </a:srgbClr>
                  </a:outerShdw>
                </a:effectLst>
              </a:rPr>
              <a:t> Công </a:t>
            </a:r>
            <a:r>
              <a:rPr lang="en-US" sz="2000" b="1" dirty="0" err="1">
                <a:solidFill>
                  <a:srgbClr val="0000FF"/>
                </a:solidFill>
                <a:effectLst>
                  <a:outerShdw blurRad="38100" dist="38100" dir="2700000" algn="tl">
                    <a:srgbClr val="000000">
                      <a:alpha val="43137"/>
                    </a:srgbClr>
                  </a:outerShdw>
                </a:effectLst>
              </a:rPr>
              <a:t>đoàn</a:t>
            </a:r>
            <a:r>
              <a:rPr lang="en-US" sz="2000" b="1" dirty="0">
                <a:solidFill>
                  <a:srgbClr val="0000FF"/>
                </a:solidFill>
                <a:effectLst>
                  <a:outerShdw blurRad="38100" dist="38100" dir="2700000" algn="tl">
                    <a:srgbClr val="000000">
                      <a:alpha val="43137"/>
                    </a:srgbClr>
                  </a:outerShdw>
                </a:effectLst>
              </a:rPr>
              <a:t> </a:t>
            </a:r>
            <a:r>
              <a:rPr lang="en-US" sz="2000" b="1" dirty="0" err="1">
                <a:solidFill>
                  <a:srgbClr val="0000FF"/>
                </a:solidFill>
                <a:effectLst>
                  <a:outerShdw blurRad="38100" dist="38100" dir="2700000" algn="tl">
                    <a:srgbClr val="000000">
                      <a:alpha val="43137"/>
                    </a:srgbClr>
                  </a:outerShdw>
                </a:effectLst>
              </a:rPr>
              <a:t>và</a:t>
            </a:r>
            <a:r>
              <a:rPr lang="en-US" sz="2000" b="1" dirty="0">
                <a:solidFill>
                  <a:srgbClr val="0000FF"/>
                </a:solidFill>
                <a:effectLst>
                  <a:outerShdw blurRad="38100" dist="38100" dir="2700000" algn="tl">
                    <a:srgbClr val="000000">
                      <a:alpha val="43137"/>
                    </a:srgbClr>
                  </a:outerShdw>
                </a:effectLst>
              </a:rPr>
              <a:t> </a:t>
            </a:r>
            <a:r>
              <a:rPr lang="en-US" sz="2000" b="1" dirty="0" err="1">
                <a:solidFill>
                  <a:srgbClr val="0000FF"/>
                </a:solidFill>
                <a:effectLst>
                  <a:outerShdw blurRad="38100" dist="38100" dir="2700000" algn="tl">
                    <a:srgbClr val="000000">
                      <a:alpha val="43137"/>
                    </a:srgbClr>
                  </a:outerShdw>
                </a:effectLst>
              </a:rPr>
              <a:t>ĐV&amp;NLĐ</a:t>
            </a:r>
            <a:r>
              <a:rPr lang="en-US" sz="2000" b="1" dirty="0">
                <a:solidFill>
                  <a:srgbClr val="0000FF"/>
                </a:solidFill>
                <a:effectLst>
                  <a:outerShdw blurRad="38100" dist="38100" dir="2700000" algn="tl">
                    <a:srgbClr val="000000">
                      <a:alpha val="43137"/>
                    </a:srgbClr>
                  </a:outerShdw>
                </a:effectLst>
              </a:rPr>
              <a:t> </a:t>
            </a:r>
            <a:r>
              <a:rPr lang="en-US" sz="2000" b="1" dirty="0" err="1">
                <a:solidFill>
                  <a:srgbClr val="0000FF"/>
                </a:solidFill>
                <a:effectLst>
                  <a:outerShdw blurRad="38100" dist="38100" dir="2700000" algn="tl">
                    <a:srgbClr val="000000">
                      <a:alpha val="43137"/>
                    </a:srgbClr>
                  </a:outerShdw>
                </a:effectLst>
              </a:rPr>
              <a:t>tham</a:t>
            </a:r>
            <a:r>
              <a:rPr lang="en-US" sz="2000" b="1" dirty="0">
                <a:solidFill>
                  <a:srgbClr val="0000FF"/>
                </a:solidFill>
                <a:effectLst>
                  <a:outerShdw blurRad="38100" dist="38100" dir="2700000" algn="tl">
                    <a:srgbClr val="000000">
                      <a:alpha val="43137"/>
                    </a:srgbClr>
                  </a:outerShdw>
                </a:effectLst>
              </a:rPr>
              <a:t> </a:t>
            </a:r>
            <a:r>
              <a:rPr lang="en-US" sz="2000" b="1" dirty="0" err="1">
                <a:solidFill>
                  <a:srgbClr val="0000FF"/>
                </a:solidFill>
                <a:effectLst>
                  <a:outerShdw blurRad="38100" dist="38100" dir="2700000" algn="tl">
                    <a:srgbClr val="000000">
                      <a:alpha val="43137"/>
                    </a:srgbClr>
                  </a:outerShdw>
                </a:effectLst>
              </a:rPr>
              <a:t>gia</a:t>
            </a:r>
            <a:r>
              <a:rPr lang="en-US" sz="2000" b="1" dirty="0">
                <a:solidFill>
                  <a:srgbClr val="0000FF"/>
                </a:solidFill>
                <a:effectLst>
                  <a:outerShdw blurRad="38100" dist="38100" dir="2700000" algn="tl">
                    <a:srgbClr val="000000">
                      <a:alpha val="43137"/>
                    </a:srgbClr>
                  </a:outerShdw>
                </a:effectLst>
              </a:rPr>
              <a:t> </a:t>
            </a:r>
            <a:r>
              <a:rPr lang="en-US" sz="2000" b="1" dirty="0" err="1">
                <a:solidFill>
                  <a:srgbClr val="0000FF"/>
                </a:solidFill>
                <a:effectLst>
                  <a:outerShdw blurRad="38100" dist="38100" dir="2700000" algn="tl">
                    <a:srgbClr val="000000">
                      <a:alpha val="43137"/>
                    </a:srgbClr>
                  </a:outerShdw>
                </a:effectLst>
              </a:rPr>
              <a:t>phát</a:t>
            </a:r>
            <a:r>
              <a:rPr lang="en-US" sz="2000" b="1" dirty="0">
                <a:solidFill>
                  <a:srgbClr val="0000FF"/>
                </a:solidFill>
                <a:effectLst>
                  <a:outerShdw blurRad="38100" dist="38100" dir="2700000" algn="tl">
                    <a:srgbClr val="000000">
                      <a:alpha val="43137"/>
                    </a:srgbClr>
                  </a:outerShdw>
                </a:effectLst>
              </a:rPr>
              <a:t> </a:t>
            </a:r>
            <a:r>
              <a:rPr lang="en-US" sz="2000" b="1" dirty="0" err="1">
                <a:solidFill>
                  <a:srgbClr val="0000FF"/>
                </a:solidFill>
                <a:effectLst>
                  <a:outerShdw blurRad="38100" dist="38100" dir="2700000" algn="tl">
                    <a:srgbClr val="000000">
                      <a:alpha val="43137"/>
                    </a:srgbClr>
                  </a:outerShdw>
                </a:effectLst>
              </a:rPr>
              <a:t>triển</a:t>
            </a:r>
            <a:r>
              <a:rPr lang="en-US" sz="2000" b="1" dirty="0">
                <a:solidFill>
                  <a:srgbClr val="0000FF"/>
                </a:solidFill>
                <a:effectLst>
                  <a:outerShdw blurRad="38100" dist="38100" dir="2700000" algn="tl">
                    <a:srgbClr val="000000">
                      <a:alpha val="43137"/>
                    </a:srgbClr>
                  </a:outerShdw>
                </a:effectLst>
              </a:rPr>
              <a:t> </a:t>
            </a:r>
            <a:r>
              <a:rPr lang="en-US" sz="2000" b="1" dirty="0" err="1">
                <a:solidFill>
                  <a:srgbClr val="0000FF"/>
                </a:solidFill>
                <a:effectLst>
                  <a:outerShdw blurRad="38100" dist="38100" dir="2700000" algn="tl">
                    <a:srgbClr val="000000">
                      <a:alpha val="43137"/>
                    </a:srgbClr>
                  </a:outerShdw>
                </a:effectLst>
              </a:rPr>
              <a:t>KT-XH</a:t>
            </a:r>
            <a:endParaRPr lang="en-US" sz="2000" b="1" dirty="0">
              <a:solidFill>
                <a:srgbClr val="0000FF"/>
              </a:solidFill>
              <a:effectLst>
                <a:outerShdw blurRad="38100" dist="38100" dir="2700000" algn="tl">
                  <a:srgbClr val="000000">
                    <a:alpha val="43137"/>
                  </a:srgbClr>
                </a:outerShdw>
              </a:effectLst>
            </a:endParaRPr>
          </a:p>
          <a:p>
            <a:pPr algn="ctr"/>
            <a:r>
              <a:rPr lang="en-US" sz="2000" b="1" dirty="0" err="1">
                <a:solidFill>
                  <a:schemeClr val="accent6">
                    <a:lumMod val="75000"/>
                  </a:schemeClr>
                </a:solidFill>
                <a:effectLst>
                  <a:outerShdw blurRad="38100" dist="38100" dir="2700000" algn="tl">
                    <a:srgbClr val="000000">
                      <a:alpha val="43137"/>
                    </a:srgbClr>
                  </a:outerShdw>
                </a:effectLst>
              </a:rPr>
              <a:t>Giải</a:t>
            </a:r>
            <a:r>
              <a:rPr lang="en-US" sz="2000" b="1" dirty="0">
                <a:solidFill>
                  <a:schemeClr val="accent6">
                    <a:lumMod val="75000"/>
                  </a:schemeClr>
                </a:solidFill>
                <a:effectLst>
                  <a:outerShdw blurRad="38100" dist="38100" dir="2700000" algn="tl">
                    <a:srgbClr val="000000">
                      <a:alpha val="43137"/>
                    </a:srgbClr>
                  </a:outerShdw>
                </a:effectLst>
              </a:rPr>
              <a:t> </a:t>
            </a:r>
            <a:r>
              <a:rPr lang="en-US" sz="2000" b="1" dirty="0" err="1">
                <a:solidFill>
                  <a:schemeClr val="accent6">
                    <a:lumMod val="75000"/>
                  </a:schemeClr>
                </a:solidFill>
                <a:effectLst>
                  <a:outerShdw blurRad="38100" dist="38100" dir="2700000" algn="tl">
                    <a:srgbClr val="000000">
                      <a:alpha val="43137"/>
                    </a:srgbClr>
                  </a:outerShdw>
                </a:effectLst>
              </a:rPr>
              <a:t>đáp</a:t>
            </a:r>
            <a:r>
              <a:rPr lang="en-US" sz="2000" b="1" dirty="0">
                <a:solidFill>
                  <a:schemeClr val="accent6">
                    <a:lumMod val="75000"/>
                  </a:schemeClr>
                </a:solidFill>
                <a:effectLst>
                  <a:outerShdw blurRad="38100" dist="38100" dir="2700000" algn="tl">
                    <a:srgbClr val="000000">
                      <a:alpha val="43137"/>
                    </a:srgbClr>
                  </a:outerShdw>
                </a:effectLst>
              </a:rPr>
              <a:t> </a:t>
            </a:r>
            <a:r>
              <a:rPr lang="en-US" sz="2000" b="1" dirty="0" err="1">
                <a:solidFill>
                  <a:schemeClr val="accent6">
                    <a:lumMod val="75000"/>
                  </a:schemeClr>
                </a:solidFill>
                <a:effectLst>
                  <a:outerShdw blurRad="38100" dist="38100" dir="2700000" algn="tl">
                    <a:srgbClr val="000000">
                      <a:alpha val="43137"/>
                    </a:srgbClr>
                  </a:outerShdw>
                </a:effectLst>
              </a:rPr>
              <a:t>các</a:t>
            </a:r>
            <a:r>
              <a:rPr lang="en-US" sz="2000" b="1" dirty="0">
                <a:solidFill>
                  <a:schemeClr val="accent6">
                    <a:lumMod val="75000"/>
                  </a:schemeClr>
                </a:solidFill>
                <a:effectLst>
                  <a:outerShdw blurRad="38100" dist="38100" dir="2700000" algn="tl">
                    <a:srgbClr val="000000">
                      <a:alpha val="43137"/>
                    </a:srgbClr>
                  </a:outerShdw>
                </a:effectLst>
              </a:rPr>
              <a:t> </a:t>
            </a:r>
            <a:r>
              <a:rPr lang="en-US" sz="2000" b="1" dirty="0" err="1">
                <a:solidFill>
                  <a:schemeClr val="accent6">
                    <a:lumMod val="75000"/>
                  </a:schemeClr>
                </a:solidFill>
                <a:effectLst>
                  <a:outerShdw blurRad="38100" dist="38100" dir="2700000" algn="tl">
                    <a:srgbClr val="000000">
                      <a:alpha val="43137"/>
                    </a:srgbClr>
                  </a:outerShdw>
                </a:effectLst>
              </a:rPr>
              <a:t>kiến</a:t>
            </a:r>
            <a:r>
              <a:rPr lang="en-US" sz="2000" b="1" dirty="0">
                <a:solidFill>
                  <a:schemeClr val="accent6">
                    <a:lumMod val="75000"/>
                  </a:schemeClr>
                </a:solidFill>
                <a:effectLst>
                  <a:outerShdw blurRad="38100" dist="38100" dir="2700000" algn="tl">
                    <a:srgbClr val="000000">
                      <a:alpha val="43137"/>
                    </a:srgbClr>
                  </a:outerShdw>
                </a:effectLst>
              </a:rPr>
              <a:t> </a:t>
            </a:r>
            <a:r>
              <a:rPr lang="en-US" sz="2000" b="1" dirty="0" err="1">
                <a:solidFill>
                  <a:schemeClr val="accent6">
                    <a:lumMod val="75000"/>
                  </a:schemeClr>
                </a:solidFill>
                <a:effectLst>
                  <a:outerShdw blurRad="38100" dist="38100" dir="2700000" algn="tl">
                    <a:srgbClr val="000000">
                      <a:alpha val="43137"/>
                    </a:srgbClr>
                  </a:outerShdw>
                </a:effectLst>
              </a:rPr>
              <a:t>nghị</a:t>
            </a:r>
            <a:r>
              <a:rPr lang="en-US" sz="2000" b="1" dirty="0">
                <a:solidFill>
                  <a:schemeClr val="accent6">
                    <a:lumMod val="75000"/>
                  </a:schemeClr>
                </a:solidFill>
                <a:effectLst>
                  <a:outerShdw blurRad="38100" dist="38100" dir="2700000" algn="tl">
                    <a:srgbClr val="000000">
                      <a:alpha val="43137"/>
                    </a:srgbClr>
                  </a:outerShdw>
                </a:effectLst>
              </a:rPr>
              <a:t> </a:t>
            </a:r>
            <a:r>
              <a:rPr lang="en-US" sz="2000" b="1" dirty="0" err="1">
                <a:solidFill>
                  <a:schemeClr val="accent6">
                    <a:lumMod val="75000"/>
                  </a:schemeClr>
                </a:solidFill>
                <a:effectLst>
                  <a:outerShdw blurRad="38100" dist="38100" dir="2700000" algn="tl">
                    <a:srgbClr val="000000">
                      <a:alpha val="43137"/>
                    </a:srgbClr>
                  </a:outerShdw>
                </a:effectLst>
              </a:rPr>
              <a:t>đề</a:t>
            </a:r>
            <a:r>
              <a:rPr lang="en-US" sz="2000" b="1" dirty="0">
                <a:solidFill>
                  <a:schemeClr val="accent6">
                    <a:lumMod val="75000"/>
                  </a:schemeClr>
                </a:solidFill>
                <a:effectLst>
                  <a:outerShdw blurRad="38100" dist="38100" dir="2700000" algn="tl">
                    <a:srgbClr val="000000">
                      <a:alpha val="43137"/>
                    </a:srgbClr>
                  </a:outerShdw>
                </a:effectLst>
              </a:rPr>
              <a:t> </a:t>
            </a:r>
            <a:r>
              <a:rPr lang="en-US" sz="2000" b="1" dirty="0" err="1">
                <a:solidFill>
                  <a:schemeClr val="accent6">
                    <a:lumMod val="75000"/>
                  </a:schemeClr>
                </a:solidFill>
                <a:effectLst>
                  <a:outerShdw blurRad="38100" dist="38100" dir="2700000" algn="tl">
                    <a:srgbClr val="000000">
                      <a:alpha val="43137"/>
                    </a:srgbClr>
                  </a:outerShdw>
                </a:effectLst>
              </a:rPr>
              <a:t>xuất</a:t>
            </a:r>
            <a:r>
              <a:rPr lang="en-US" sz="2000" b="1" dirty="0">
                <a:solidFill>
                  <a:schemeClr val="accent6">
                    <a:lumMod val="75000"/>
                  </a:schemeClr>
                </a:solidFill>
                <a:effectLst>
                  <a:outerShdw blurRad="38100" dist="38100" dir="2700000" algn="tl">
                    <a:srgbClr val="000000">
                      <a:alpha val="43137"/>
                    </a:srgbClr>
                  </a:outerShdw>
                </a:effectLst>
              </a:rPr>
              <a:t> </a:t>
            </a:r>
            <a:r>
              <a:rPr lang="en-US" sz="2000" b="1" dirty="0" err="1">
                <a:solidFill>
                  <a:schemeClr val="accent6">
                    <a:lumMod val="75000"/>
                  </a:schemeClr>
                </a:solidFill>
                <a:effectLst>
                  <a:outerShdw blurRad="38100" dist="38100" dir="2700000" algn="tl">
                    <a:srgbClr val="000000">
                      <a:alpha val="43137"/>
                    </a:srgbClr>
                  </a:outerShdw>
                </a:effectLst>
              </a:rPr>
              <a:t>của</a:t>
            </a:r>
            <a:r>
              <a:rPr lang="en-US" sz="2000" b="1" dirty="0">
                <a:solidFill>
                  <a:schemeClr val="accent6">
                    <a:lumMod val="75000"/>
                  </a:schemeClr>
                </a:solidFill>
                <a:effectLst>
                  <a:outerShdw blurRad="38100" dist="38100" dir="2700000" algn="tl">
                    <a:srgbClr val="000000">
                      <a:alpha val="43137"/>
                    </a:srgbClr>
                  </a:outerShdw>
                </a:effectLst>
              </a:rPr>
              <a:t> </a:t>
            </a:r>
            <a:r>
              <a:rPr lang="en-US" sz="2000" b="1" dirty="0" err="1">
                <a:solidFill>
                  <a:schemeClr val="accent6">
                    <a:lumMod val="75000"/>
                  </a:schemeClr>
                </a:solidFill>
                <a:effectLst>
                  <a:outerShdw blurRad="38100" dist="38100" dir="2700000" algn="tl">
                    <a:srgbClr val="000000">
                      <a:alpha val="43137"/>
                    </a:srgbClr>
                  </a:outerShdw>
                </a:effectLst>
              </a:rPr>
              <a:t>ĐV&amp;NLĐ</a:t>
            </a:r>
            <a:endParaRPr lang="en-US" sz="2000" b="1" dirty="0">
              <a:solidFill>
                <a:schemeClr val="accent6">
                  <a:lumMod val="75000"/>
                </a:schemeClr>
              </a:solidFill>
              <a:effectLst>
                <a:outerShdw blurRad="38100" dist="38100" dir="2700000" algn="tl">
                  <a:srgbClr val="000000">
                    <a:alpha val="43137"/>
                  </a:srgbClr>
                </a:outerShdw>
              </a:effectLst>
            </a:endParaRPr>
          </a:p>
          <a:p>
            <a:pPr algn="ctr"/>
            <a:r>
              <a:rPr lang="en-US" sz="2000" b="1" dirty="0">
                <a:solidFill>
                  <a:srgbClr val="FF0000"/>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780361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CE0AC-218C-432F-BDE0-28D9713FA8CD}"/>
              </a:ext>
            </a:extLst>
          </p:cNvPr>
          <p:cNvSpPr>
            <a:spLocks noGrp="1"/>
          </p:cNvSpPr>
          <p:nvPr>
            <p:ph type="title"/>
          </p:nvPr>
        </p:nvSpPr>
        <p:spPr>
          <a:xfrm>
            <a:off x="2661556" y="365126"/>
            <a:ext cx="8692243" cy="668790"/>
          </a:xfrm>
        </p:spPr>
        <p:txBody>
          <a:bodyPr>
            <a:normAutofit/>
          </a:bodyPr>
          <a:lstStyle/>
          <a:p>
            <a:pPr algn="ctr"/>
            <a:r>
              <a:rPr lang="en-US" sz="4000" b="1" dirty="0" err="1">
                <a:solidFill>
                  <a:schemeClr val="bg1"/>
                </a:solidFill>
                <a:effectLst>
                  <a:outerShdw blurRad="38100" dist="38100" dir="2700000" algn="tl">
                    <a:srgbClr val="000000">
                      <a:alpha val="43137"/>
                    </a:srgbClr>
                  </a:outerShdw>
                </a:effectLst>
              </a:rPr>
              <a:t>DIỄN</a:t>
            </a:r>
            <a:r>
              <a:rPr lang="en-US" sz="4000" b="1" dirty="0">
                <a:solidFill>
                  <a:schemeClr val="bg1"/>
                </a:solidFill>
                <a:effectLst>
                  <a:outerShdw blurRad="38100" dist="38100" dir="2700000" algn="tl">
                    <a:srgbClr val="000000">
                      <a:alpha val="43137"/>
                    </a:srgbClr>
                  </a:outerShdw>
                </a:effectLst>
              </a:rPr>
              <a:t> TIẾN </a:t>
            </a:r>
            <a:r>
              <a:rPr lang="en-US" sz="4000" b="1" dirty="0" err="1">
                <a:solidFill>
                  <a:schemeClr val="bg1"/>
                </a:solidFill>
                <a:effectLst>
                  <a:outerShdw blurRad="38100" dist="38100" dir="2700000" algn="tl">
                    <a:srgbClr val="000000">
                      <a:alpha val="43137"/>
                    </a:srgbClr>
                  </a:outerShdw>
                </a:effectLst>
              </a:rPr>
              <a:t>CỦA</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ĐẠI</a:t>
            </a:r>
            <a:r>
              <a:rPr lang="en-US" sz="4000" b="1" dirty="0">
                <a:solidFill>
                  <a:schemeClr val="bg1"/>
                </a:solidFill>
                <a:effectLst>
                  <a:outerShdw blurRad="38100" dist="38100" dir="2700000" algn="tl">
                    <a:srgbClr val="000000">
                      <a:alpha val="43137"/>
                    </a:srgbClr>
                  </a:outerShdw>
                </a:effectLst>
              </a:rPr>
              <a:t> HỘI</a:t>
            </a:r>
          </a:p>
        </p:txBody>
      </p:sp>
      <p:sp>
        <p:nvSpPr>
          <p:cNvPr id="6" name="Arrow: Right 5">
            <a:extLst>
              <a:ext uri="{FF2B5EF4-FFF2-40B4-BE49-F238E27FC236}">
                <a16:creationId xmlns:a16="http://schemas.microsoft.com/office/drawing/2014/main" xmlns="" id="{042ED911-1C19-497C-B309-65333C9614C7}"/>
              </a:ext>
            </a:extLst>
          </p:cNvPr>
          <p:cNvSpPr/>
          <p:nvPr/>
        </p:nvSpPr>
        <p:spPr>
          <a:xfrm>
            <a:off x="2212378" y="1195660"/>
            <a:ext cx="2160376" cy="89231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ysClr val="windowText" lastClr="000000"/>
                </a:solidFill>
                <a:effectLst>
                  <a:outerShdw blurRad="38100" dist="38100" dir="2700000" algn="tl">
                    <a:srgbClr val="000000">
                      <a:alpha val="43137"/>
                    </a:srgbClr>
                  </a:outerShdw>
                </a:effectLst>
              </a:rPr>
              <a:t>08h00</a:t>
            </a:r>
            <a:r>
              <a:rPr lang="en-US" b="1" dirty="0">
                <a:solidFill>
                  <a:sysClr val="windowText" lastClr="000000"/>
                </a:solidFill>
                <a:effectLst>
                  <a:outerShdw blurRad="38100" dist="38100" dir="2700000" algn="tl">
                    <a:srgbClr val="000000">
                      <a:alpha val="43137"/>
                    </a:srgbClr>
                  </a:outerShdw>
                </a:effectLst>
              </a:rPr>
              <a:t>’ –  </a:t>
            </a:r>
            <a:r>
              <a:rPr lang="en-US" b="1" dirty="0" err="1">
                <a:solidFill>
                  <a:sysClr val="windowText" lastClr="000000"/>
                </a:solidFill>
                <a:effectLst>
                  <a:outerShdw blurRad="38100" dist="38100" dir="2700000" algn="tl">
                    <a:srgbClr val="000000">
                      <a:alpha val="43137"/>
                    </a:srgbClr>
                  </a:outerShdw>
                </a:effectLst>
              </a:rPr>
              <a:t>11h30</a:t>
            </a:r>
            <a:r>
              <a:rPr lang="en-US" b="1" dirty="0">
                <a:solidFill>
                  <a:sysClr val="windowText" lastClr="000000"/>
                </a:solidFill>
                <a:effectLst>
                  <a:outerShdw blurRad="38100" dist="38100" dir="2700000" algn="tl">
                    <a:srgbClr val="000000">
                      <a:alpha val="43137"/>
                    </a:srgbClr>
                  </a:outerShdw>
                </a:effectLst>
              </a:rPr>
              <a:t>’</a:t>
            </a:r>
          </a:p>
        </p:txBody>
      </p:sp>
      <p:sp>
        <p:nvSpPr>
          <p:cNvPr id="8" name="Rectangle: Rounded Corners 7">
            <a:extLst>
              <a:ext uri="{FF2B5EF4-FFF2-40B4-BE49-F238E27FC236}">
                <a16:creationId xmlns:a16="http://schemas.microsoft.com/office/drawing/2014/main" xmlns="" id="{9338ED9B-4EA2-4DFF-87F8-577F8E80AAD5}"/>
              </a:ext>
            </a:extLst>
          </p:cNvPr>
          <p:cNvSpPr/>
          <p:nvPr/>
        </p:nvSpPr>
        <p:spPr>
          <a:xfrm>
            <a:off x="4608837" y="1307420"/>
            <a:ext cx="6420822" cy="668790"/>
          </a:xfrm>
          <a:prstGeom prst="roundRect">
            <a:avLst/>
          </a:prstGeom>
          <a:solidFill>
            <a:srgbClr val="6C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FF"/>
                </a:solidFill>
                <a:effectLst>
                  <a:outerShdw blurRad="38100" dist="38100" dir="2700000" algn="tl">
                    <a:srgbClr val="000000">
                      <a:alpha val="43137"/>
                    </a:srgbClr>
                  </a:outerShdw>
                </a:effectLst>
              </a:rPr>
              <a:t>Ban </a:t>
            </a:r>
            <a:r>
              <a:rPr lang="en-US" b="1" dirty="0" err="1">
                <a:solidFill>
                  <a:srgbClr val="0000FF"/>
                </a:solidFill>
                <a:effectLst>
                  <a:outerShdw blurRad="38100" dist="38100" dir="2700000" algn="tl">
                    <a:srgbClr val="000000">
                      <a:alpha val="43137"/>
                    </a:srgbClr>
                  </a:outerShdw>
                </a:effectLst>
              </a:rPr>
              <a:t>Chấp</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hành</a:t>
            </a:r>
            <a:r>
              <a:rPr lang="en-US" b="1" dirty="0">
                <a:solidFill>
                  <a:srgbClr val="0000FF"/>
                </a:solidFill>
                <a:effectLst>
                  <a:outerShdw blurRad="38100" dist="38100" dir="2700000" algn="tl">
                    <a:srgbClr val="000000">
                      <a:alpha val="43137"/>
                    </a:srgbClr>
                  </a:outerShdw>
                </a:effectLst>
              </a:rPr>
              <a:t> LĐLĐ tỉnh </a:t>
            </a:r>
            <a:r>
              <a:rPr lang="en-US" b="1" dirty="0" err="1">
                <a:solidFill>
                  <a:srgbClr val="0000FF"/>
                </a:solidFill>
                <a:effectLst>
                  <a:outerShdw blurRad="38100" dist="38100" dir="2700000" algn="tl">
                    <a:srgbClr val="000000">
                      <a:alpha val="43137"/>
                    </a:srgbClr>
                  </a:outerShdw>
                </a:effectLst>
              </a:rPr>
              <a:t>khóa</a:t>
            </a:r>
            <a:r>
              <a:rPr lang="en-US" b="1" dirty="0">
                <a:solidFill>
                  <a:srgbClr val="0000FF"/>
                </a:solidFill>
                <a:effectLst>
                  <a:outerShdw blurRad="38100" dist="38100" dir="2700000" algn="tl">
                    <a:srgbClr val="000000">
                      <a:alpha val="43137"/>
                    </a:srgbClr>
                  </a:outerShdw>
                </a:effectLst>
              </a:rPr>
              <a:t> X </a:t>
            </a:r>
            <a:r>
              <a:rPr lang="en-US" b="1" dirty="0" err="1">
                <a:solidFill>
                  <a:srgbClr val="0000FF"/>
                </a:solidFill>
                <a:effectLst>
                  <a:outerShdw blurRad="38100" dist="38100" dir="2700000" algn="tl">
                    <a:srgbClr val="000000">
                      <a:alpha val="43137"/>
                    </a:srgbClr>
                  </a:outerShdw>
                </a:effectLst>
              </a:rPr>
              <a:t>nhiệm</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kỳ</a:t>
            </a:r>
            <a:r>
              <a:rPr lang="en-US" b="1" dirty="0">
                <a:solidFill>
                  <a:srgbClr val="0000FF"/>
                </a:solidFill>
                <a:effectLst>
                  <a:outerShdw blurRad="38100" dist="38100" dir="2700000" algn="tl">
                    <a:srgbClr val="000000">
                      <a:alpha val="43137"/>
                    </a:srgbClr>
                  </a:outerShdw>
                </a:effectLst>
              </a:rPr>
              <a:t> 2018 – 2023</a:t>
            </a:r>
          </a:p>
          <a:p>
            <a:pPr algn="ctr"/>
            <a:r>
              <a:rPr lang="en-US" b="1" dirty="0">
                <a:solidFill>
                  <a:srgbClr val="0000FF"/>
                </a:solidFill>
                <a:effectLst>
                  <a:outerShdw blurRad="38100" dist="38100" dir="2700000" algn="tl">
                    <a:srgbClr val="000000">
                      <a:alpha val="43137"/>
                    </a:srgbClr>
                  </a:outerShdw>
                </a:effectLst>
              </a:rPr>
              <a:t>Ra </a:t>
            </a:r>
            <a:r>
              <a:rPr lang="en-US" b="1" dirty="0" err="1">
                <a:solidFill>
                  <a:srgbClr val="0000FF"/>
                </a:solidFill>
                <a:effectLst>
                  <a:outerShdw blurRad="38100" dist="38100" dir="2700000" algn="tl">
                    <a:srgbClr val="000000">
                      <a:alpha val="43137"/>
                    </a:srgbClr>
                  </a:outerShdw>
                </a:effectLst>
              </a:rPr>
              <a:t>mắt</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nhận</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nhiệm</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vụ</a:t>
            </a:r>
            <a:endParaRPr lang="en-US" b="1" dirty="0">
              <a:solidFill>
                <a:srgbClr val="0000FF"/>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xmlns="" id="{6B1A758C-2366-476E-96EF-12EF97160A40}"/>
              </a:ext>
            </a:extLst>
          </p:cNvPr>
          <p:cNvSpPr txBox="1"/>
          <p:nvPr/>
        </p:nvSpPr>
        <p:spPr>
          <a:xfrm>
            <a:off x="2212377" y="1033916"/>
            <a:ext cx="1731436" cy="369332"/>
          </a:xfrm>
          <a:prstGeom prst="rect">
            <a:avLst/>
          </a:prstGeom>
          <a:noFill/>
        </p:spPr>
        <p:txBody>
          <a:bodyPr wrap="none" rtlCol="0">
            <a:spAutoFit/>
          </a:bodyPr>
          <a:lstStyle/>
          <a:p>
            <a:r>
              <a:rPr lang="en-US" b="1" dirty="0" err="1">
                <a:solidFill>
                  <a:schemeClr val="bg1"/>
                </a:solidFill>
                <a:effectLst>
                  <a:outerShdw blurRad="38100" dist="38100" dir="2700000" algn="tl">
                    <a:srgbClr val="000000">
                      <a:alpha val="43137"/>
                    </a:srgbClr>
                  </a:outerShdw>
                </a:effectLst>
              </a:rPr>
              <a:t>Ngày</a:t>
            </a:r>
            <a:r>
              <a:rPr lang="en-US" b="1" dirty="0">
                <a:solidFill>
                  <a:schemeClr val="bg1"/>
                </a:solidFill>
                <a:effectLst>
                  <a:outerShdw blurRad="38100" dist="38100" dir="2700000" algn="tl">
                    <a:srgbClr val="000000">
                      <a:alpha val="43137"/>
                    </a:srgbClr>
                  </a:outerShdw>
                </a:effectLst>
              </a:rPr>
              <a:t> 12/7/2018</a:t>
            </a:r>
          </a:p>
        </p:txBody>
      </p:sp>
      <p:pic>
        <p:nvPicPr>
          <p:cNvPr id="10" name="Picture 9" descr="A group of people posing for the camera&#10;&#10;Description generated with very high confidence">
            <a:extLst>
              <a:ext uri="{FF2B5EF4-FFF2-40B4-BE49-F238E27FC236}">
                <a16:creationId xmlns:a16="http://schemas.microsoft.com/office/drawing/2014/main" xmlns="" id="{B82AF3E2-EF37-4F73-9DBB-477134F035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7726" y="2087970"/>
            <a:ext cx="8692244" cy="4633629"/>
          </a:xfrm>
          <a:prstGeom prst="rect">
            <a:avLst/>
          </a:prstGeom>
        </p:spPr>
      </p:pic>
    </p:spTree>
    <p:extLst>
      <p:ext uri="{BB962C8B-B14F-4D97-AF65-F5344CB8AC3E}">
        <p14:creationId xmlns:p14="http://schemas.microsoft.com/office/powerpoint/2010/main" val="2776827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927F43-B1DC-4472-BF2C-2AB3E9612297}"/>
              </a:ext>
            </a:extLst>
          </p:cNvPr>
          <p:cNvSpPr>
            <a:spLocks noGrp="1"/>
          </p:cNvSpPr>
          <p:nvPr>
            <p:ph type="title"/>
          </p:nvPr>
        </p:nvSpPr>
        <p:spPr>
          <a:xfrm>
            <a:off x="2176329" y="163860"/>
            <a:ext cx="9668142" cy="998368"/>
          </a:xfrm>
        </p:spPr>
        <p:txBody>
          <a:bodyPr>
            <a:noAutofit/>
          </a:bodyPr>
          <a:lstStyle/>
          <a:p>
            <a:pPr algn="ct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BAN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CHẤP</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HÀNH</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LĐLĐ TỈNH ĐỒNG NAI</a:t>
            </a:r>
            <a:b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NHIỆM</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KỲ</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2018 – 2023</a:t>
            </a:r>
            <a:endParaRPr lang="en-US" sz="2400" dirty="0"/>
          </a:p>
        </p:txBody>
      </p:sp>
      <p:sp>
        <p:nvSpPr>
          <p:cNvPr id="71" name="Nút Hành động: Đến Trang chủ 70">
            <a:hlinkClick r:id="rId2" action="ppaction://hlinksldjump" highlightClick="1"/>
            <a:extLst>
              <a:ext uri="{FF2B5EF4-FFF2-40B4-BE49-F238E27FC236}">
                <a16:creationId xmlns:a16="http://schemas.microsoft.com/office/drawing/2014/main" xmlns="" id="{428CFC32-219D-421B-B319-E21AC10C0AA1}"/>
              </a:ext>
            </a:extLst>
          </p:cNvPr>
          <p:cNvSpPr/>
          <p:nvPr/>
        </p:nvSpPr>
        <p:spPr>
          <a:xfrm>
            <a:off x="11772900" y="6486449"/>
            <a:ext cx="310230" cy="3013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Nút Hành động: Lùi hoặc Trước 26">
            <a:hlinkClick r:id="" action="ppaction://hlinkshowjump?jump=previousslide" highlightClick="1"/>
            <a:extLst>
              <a:ext uri="{FF2B5EF4-FFF2-40B4-BE49-F238E27FC236}">
                <a16:creationId xmlns:a16="http://schemas.microsoft.com/office/drawing/2014/main" xmlns="" id="{99DCC1BB-540A-4D99-A7EE-CDB29E4424A0}"/>
              </a:ext>
            </a:extLst>
          </p:cNvPr>
          <p:cNvSpPr/>
          <p:nvPr/>
        </p:nvSpPr>
        <p:spPr>
          <a:xfrm>
            <a:off x="11137492" y="6486449"/>
            <a:ext cx="310230" cy="30133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Nút Hành động: Tiến hoặc Tiếp theo 27">
            <a:hlinkClick r:id="" action="ppaction://hlinkshowjump?jump=nextslide" highlightClick="1"/>
            <a:extLst>
              <a:ext uri="{FF2B5EF4-FFF2-40B4-BE49-F238E27FC236}">
                <a16:creationId xmlns:a16="http://schemas.microsoft.com/office/drawing/2014/main" xmlns="" id="{C281A1F5-FA47-4DA2-B8F8-7099A8D2B426}"/>
              </a:ext>
            </a:extLst>
          </p:cNvPr>
          <p:cNvSpPr/>
          <p:nvPr/>
        </p:nvSpPr>
        <p:spPr>
          <a:xfrm>
            <a:off x="11447722" y="6486449"/>
            <a:ext cx="325178" cy="30133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xmlns="" id="{085E38CE-522E-4677-BEC1-7A0795265DE1}"/>
              </a:ext>
            </a:extLst>
          </p:cNvPr>
          <p:cNvGraphicFramePr>
            <a:graphicFrameLocks noGrp="1"/>
          </p:cNvGraphicFramePr>
          <p:nvPr>
            <p:extLst>
              <p:ext uri="{D42A27DB-BD31-4B8C-83A1-F6EECF244321}">
                <p14:modId xmlns:p14="http://schemas.microsoft.com/office/powerpoint/2010/main" val="2725278825"/>
              </p:ext>
            </p:extLst>
          </p:nvPr>
        </p:nvGraphicFramePr>
        <p:xfrm>
          <a:off x="2176329" y="1162228"/>
          <a:ext cx="9668141" cy="5029200"/>
        </p:xfrm>
        <a:graphic>
          <a:graphicData uri="http://schemas.openxmlformats.org/drawingml/2006/table">
            <a:tbl>
              <a:tblPr firstRow="1" firstCol="1" bandRow="1">
                <a:tableStyleId>{5C22544A-7EE6-4342-B048-85BDC9FD1C3A}</a:tableStyleId>
              </a:tblPr>
              <a:tblGrid>
                <a:gridCol w="473902">
                  <a:extLst>
                    <a:ext uri="{9D8B030D-6E8A-4147-A177-3AD203B41FA5}">
                      <a16:colId xmlns:a16="http://schemas.microsoft.com/office/drawing/2014/main" xmlns="" val="669187825"/>
                    </a:ext>
                  </a:extLst>
                </a:gridCol>
                <a:gridCol w="2885442">
                  <a:extLst>
                    <a:ext uri="{9D8B030D-6E8A-4147-A177-3AD203B41FA5}">
                      <a16:colId xmlns:a16="http://schemas.microsoft.com/office/drawing/2014/main" xmlns="" val="3046550960"/>
                    </a:ext>
                  </a:extLst>
                </a:gridCol>
                <a:gridCol w="6308797">
                  <a:extLst>
                    <a:ext uri="{9D8B030D-6E8A-4147-A177-3AD203B41FA5}">
                      <a16:colId xmlns:a16="http://schemas.microsoft.com/office/drawing/2014/main" xmlns="" val="2384883584"/>
                    </a:ext>
                  </a:extLst>
                </a:gridCol>
              </a:tblGrid>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1</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 Nguyễn Thị Như Ý </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Chủ tịch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478573275"/>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2</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Tăng Quốc Lập</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Phó Chủ tịch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942881175"/>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3</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Hồ Thanh Hồng</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Phó Chủ tịch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777861434"/>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4</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Nông Văn Dũng</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Phó Chủ tịch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395566587"/>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5</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Lê Hữu Hiền</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Ủy viên Ban Thường vụ, Chánh Văn phòng LĐLĐ tỉnh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27116182"/>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6</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Nguyễn Thị Thuý</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Ủy viên Ban Thường vụ, T.</a:t>
                      </a:r>
                      <a:r>
                        <a:rPr lang="en-US" sz="2200" b="1" cap="all">
                          <a:solidFill>
                            <a:schemeClr val="bg1"/>
                          </a:solidFill>
                          <a:effectLst>
                            <a:outerShdw blurRad="38100" dist="38100" dir="2700000" algn="tl">
                              <a:srgbClr val="000000">
                                <a:alpha val="43137"/>
                              </a:srgbClr>
                            </a:outerShdw>
                          </a:effectLst>
                        </a:rPr>
                        <a:t>b</a:t>
                      </a:r>
                      <a:r>
                        <a:rPr lang="en-US" sz="2200" b="1">
                          <a:solidFill>
                            <a:schemeClr val="bg1"/>
                          </a:solidFill>
                          <a:effectLst>
                            <a:outerShdw blurRad="38100" dist="38100" dir="2700000" algn="tl">
                              <a:srgbClr val="000000">
                                <a:alpha val="43137"/>
                              </a:srgbClr>
                            </a:outerShdw>
                          </a:effectLst>
                        </a:rPr>
                        <a:t>an Tài chính LĐLĐ tỉnh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406455602"/>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7</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Kiều Minh Sinh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Ủy viên Ban Thường vụ, P.Ban CSPL LĐLĐ tỉnh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112865157"/>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8</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Nguyễn Việt Hoài</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Ủy viên Ban Thường vụ, CN UBKT LĐLĐ tỉnh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166593367"/>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9</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Lê Văn Vang</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Ủy viên Ban Thường vụ, CT LĐLĐ H.Nhơn Trạch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815805292"/>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10</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Nguyễn Đức Thành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Ủy viên Ban Thường vụ, CT LĐLĐ TP.Biên Hòa</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573589532"/>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11</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Phạm Văn Chiến</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Ủy viên Ban Thường vụ, CT Công đoàn Viên chức</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976832882"/>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12</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Nguyễn Thị Tuyết</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Ủy viên Ban Thường vụ, CT CĐ KCN Biên Hòa</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42751736"/>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13</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Phạm Minh Thành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Ủy viên Ban Thường vụ, PGĐ BHXH Đồng Nai</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58224265"/>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14</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Hồ Văn Lộc</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Ủy viên Ban Thường vụ, PGĐ Sở LĐTB&amp;XH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657877058"/>
                  </a:ext>
                </a:extLst>
              </a:tr>
              <a:tr h="289062">
                <a:tc>
                  <a:txBody>
                    <a:bodyPr/>
                    <a:lstStyle/>
                    <a:p>
                      <a:pPr algn="ctr">
                        <a:spcAft>
                          <a:spcPts val="0"/>
                        </a:spcAft>
                      </a:pPr>
                      <a:r>
                        <a:rPr lang="en-US" sz="2200" b="1" dirty="0">
                          <a:solidFill>
                            <a:schemeClr val="bg1"/>
                          </a:solidFill>
                          <a:effectLst>
                            <a:outerShdw blurRad="38100" dist="38100" dir="2700000" algn="tl">
                              <a:srgbClr val="000000">
                                <a:alpha val="43137"/>
                              </a:srgbClr>
                            </a:outerShdw>
                          </a:effectLst>
                        </a:rPr>
                        <a:t>15</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Nguyễn </a:t>
                      </a:r>
                      <a:r>
                        <a:rPr lang="en-US" sz="2200" b="1" dirty="0" err="1">
                          <a:solidFill>
                            <a:schemeClr val="bg1"/>
                          </a:solidFill>
                          <a:effectLst>
                            <a:outerShdw blurRad="38100" dist="38100" dir="2700000" algn="tl">
                              <a:srgbClr val="000000">
                                <a:alpha val="43137"/>
                              </a:srgbClr>
                            </a:outerShdw>
                          </a:effectLst>
                        </a:rPr>
                        <a:t>Tấn</a:t>
                      </a:r>
                      <a:r>
                        <a:rPr lang="en-US" sz="2200" b="1" dirty="0">
                          <a:solidFill>
                            <a:schemeClr val="bg1"/>
                          </a:solidFill>
                          <a:effectLst>
                            <a:outerShdw blurRad="38100" dist="38100" dir="2700000" algn="tl">
                              <a:srgbClr val="000000">
                                <a:alpha val="43137"/>
                              </a:srgbClr>
                            </a:outerShdw>
                          </a:effectLst>
                        </a:rPr>
                        <a:t> Khanh</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P.Ban</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Tổ</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chức</a:t>
                      </a:r>
                      <a:r>
                        <a:rPr lang="en-US" sz="2200" b="1" dirty="0">
                          <a:solidFill>
                            <a:schemeClr val="bg1"/>
                          </a:solidFill>
                          <a:effectLst>
                            <a:outerShdw blurRad="38100" dist="38100" dir="2700000" algn="tl">
                              <a:srgbClr val="000000">
                                <a:alpha val="43137"/>
                              </a:srgbClr>
                            </a:outerShdw>
                          </a:effectLst>
                        </a:rPr>
                        <a:t> LĐLĐ tỉnh</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701215681"/>
                  </a:ext>
                </a:extLst>
              </a:tr>
            </a:tbl>
          </a:graphicData>
        </a:graphic>
      </p:graphicFrame>
    </p:spTree>
    <p:extLst>
      <p:ext uri="{BB962C8B-B14F-4D97-AF65-F5344CB8AC3E}">
        <p14:creationId xmlns:p14="http://schemas.microsoft.com/office/powerpoint/2010/main" val="4015924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927F43-B1DC-4472-BF2C-2AB3E9612297}"/>
              </a:ext>
            </a:extLst>
          </p:cNvPr>
          <p:cNvSpPr>
            <a:spLocks noGrp="1"/>
          </p:cNvSpPr>
          <p:nvPr>
            <p:ph type="title"/>
          </p:nvPr>
        </p:nvSpPr>
        <p:spPr>
          <a:xfrm>
            <a:off x="2176329" y="163860"/>
            <a:ext cx="9668142" cy="998368"/>
          </a:xfrm>
        </p:spPr>
        <p:txBody>
          <a:bodyPr>
            <a:noAutofit/>
          </a:bodyPr>
          <a:lstStyle/>
          <a:p>
            <a:pPr algn="ct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BAN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CHẤP</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HÀNH</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LĐLĐ TỈNH ĐỒNG NAI</a:t>
            </a:r>
            <a:b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NHIỆM</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KỲ</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2018 – 2023</a:t>
            </a:r>
            <a:endParaRPr lang="en-US" sz="2400" dirty="0"/>
          </a:p>
        </p:txBody>
      </p:sp>
      <p:sp>
        <p:nvSpPr>
          <p:cNvPr id="71" name="Nút Hành động: Đến Trang chủ 70">
            <a:hlinkClick r:id="rId2" action="ppaction://hlinksldjump" highlightClick="1"/>
            <a:extLst>
              <a:ext uri="{FF2B5EF4-FFF2-40B4-BE49-F238E27FC236}">
                <a16:creationId xmlns:a16="http://schemas.microsoft.com/office/drawing/2014/main" xmlns="" id="{428CFC32-219D-421B-B319-E21AC10C0AA1}"/>
              </a:ext>
            </a:extLst>
          </p:cNvPr>
          <p:cNvSpPr/>
          <p:nvPr/>
        </p:nvSpPr>
        <p:spPr>
          <a:xfrm>
            <a:off x="11772900" y="6486449"/>
            <a:ext cx="310230" cy="3013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Nút Hành động: Lùi hoặc Trước 26">
            <a:hlinkClick r:id="" action="ppaction://hlinkshowjump?jump=previousslide" highlightClick="1"/>
            <a:extLst>
              <a:ext uri="{FF2B5EF4-FFF2-40B4-BE49-F238E27FC236}">
                <a16:creationId xmlns:a16="http://schemas.microsoft.com/office/drawing/2014/main" xmlns="" id="{99DCC1BB-540A-4D99-A7EE-CDB29E4424A0}"/>
              </a:ext>
            </a:extLst>
          </p:cNvPr>
          <p:cNvSpPr/>
          <p:nvPr/>
        </p:nvSpPr>
        <p:spPr>
          <a:xfrm>
            <a:off x="11137492" y="6486449"/>
            <a:ext cx="310230" cy="30133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Nút Hành động: Tiến hoặc Tiếp theo 27">
            <a:hlinkClick r:id="" action="ppaction://hlinkshowjump?jump=nextslide" highlightClick="1"/>
            <a:extLst>
              <a:ext uri="{FF2B5EF4-FFF2-40B4-BE49-F238E27FC236}">
                <a16:creationId xmlns:a16="http://schemas.microsoft.com/office/drawing/2014/main" xmlns="" id="{C281A1F5-FA47-4DA2-B8F8-7099A8D2B426}"/>
              </a:ext>
            </a:extLst>
          </p:cNvPr>
          <p:cNvSpPr/>
          <p:nvPr/>
        </p:nvSpPr>
        <p:spPr>
          <a:xfrm>
            <a:off x="11447722" y="6486449"/>
            <a:ext cx="325178" cy="30133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xmlns="" id="{9646F554-47CF-4982-BE71-D6B6FFDB83FD}"/>
              </a:ext>
            </a:extLst>
          </p:cNvPr>
          <p:cNvGraphicFramePr>
            <a:graphicFrameLocks noGrp="1"/>
          </p:cNvGraphicFramePr>
          <p:nvPr>
            <p:extLst>
              <p:ext uri="{D42A27DB-BD31-4B8C-83A1-F6EECF244321}">
                <p14:modId xmlns:p14="http://schemas.microsoft.com/office/powerpoint/2010/main" val="275588547"/>
              </p:ext>
            </p:extLst>
          </p:nvPr>
        </p:nvGraphicFramePr>
        <p:xfrm>
          <a:off x="2176330" y="1284204"/>
          <a:ext cx="9668141" cy="5029200"/>
        </p:xfrm>
        <a:graphic>
          <a:graphicData uri="http://schemas.openxmlformats.org/drawingml/2006/table">
            <a:tbl>
              <a:tblPr firstRow="1" firstCol="1" bandRow="1">
                <a:tableStyleId>{5C22544A-7EE6-4342-B048-85BDC9FD1C3A}</a:tableStyleId>
              </a:tblPr>
              <a:tblGrid>
                <a:gridCol w="473902">
                  <a:extLst>
                    <a:ext uri="{9D8B030D-6E8A-4147-A177-3AD203B41FA5}">
                      <a16:colId xmlns:a16="http://schemas.microsoft.com/office/drawing/2014/main" xmlns="" val="1939772038"/>
                    </a:ext>
                  </a:extLst>
                </a:gridCol>
                <a:gridCol w="2885442">
                  <a:extLst>
                    <a:ext uri="{9D8B030D-6E8A-4147-A177-3AD203B41FA5}">
                      <a16:colId xmlns:a16="http://schemas.microsoft.com/office/drawing/2014/main" xmlns="" val="1748835372"/>
                    </a:ext>
                  </a:extLst>
                </a:gridCol>
                <a:gridCol w="6308797">
                  <a:extLst>
                    <a:ext uri="{9D8B030D-6E8A-4147-A177-3AD203B41FA5}">
                      <a16:colId xmlns:a16="http://schemas.microsoft.com/office/drawing/2014/main" xmlns="" val="1786062164"/>
                    </a:ext>
                  </a:extLst>
                </a:gridCol>
              </a:tblGrid>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16</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Trịnh Đức Thắng</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P.Ban</a:t>
                      </a:r>
                      <a:r>
                        <a:rPr lang="en-US" sz="2200" b="1" dirty="0">
                          <a:solidFill>
                            <a:schemeClr val="bg1"/>
                          </a:solidFill>
                          <a:effectLst>
                            <a:outerShdw blurRad="38100" dist="38100" dir="2700000" algn="tl">
                              <a:srgbClr val="000000">
                                <a:alpha val="43137"/>
                              </a:srgbClr>
                            </a:outerShdw>
                          </a:effectLst>
                        </a:rPr>
                        <a:t> Tuyên </a:t>
                      </a:r>
                      <a:r>
                        <a:rPr lang="en-US" sz="2200" b="1" dirty="0" err="1">
                          <a:solidFill>
                            <a:schemeClr val="bg1"/>
                          </a:solidFill>
                          <a:effectLst>
                            <a:outerShdw blurRad="38100" dist="38100" dir="2700000" algn="tl">
                              <a:srgbClr val="000000">
                                <a:alpha val="43137"/>
                              </a:srgbClr>
                            </a:outerShdw>
                          </a:effectLst>
                        </a:rPr>
                        <a:t>giáo</a:t>
                      </a:r>
                      <a:r>
                        <a:rPr lang="en-US" sz="2200" b="1" dirty="0">
                          <a:solidFill>
                            <a:schemeClr val="bg1"/>
                          </a:solidFill>
                          <a:effectLst>
                            <a:outerShdw blurRad="38100" dist="38100" dir="2700000" algn="tl">
                              <a:srgbClr val="000000">
                                <a:alpha val="43137"/>
                              </a:srgbClr>
                            </a:outerShdw>
                          </a:effectLst>
                        </a:rPr>
                        <a:t> LĐLĐ tỉnh</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47363851"/>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17</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Nguyễn Công Ký</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CT LĐLĐ </a:t>
                      </a:r>
                      <a:r>
                        <a:rPr lang="en-US" sz="2200" b="1" dirty="0" err="1">
                          <a:solidFill>
                            <a:schemeClr val="bg1"/>
                          </a:solidFill>
                          <a:effectLst>
                            <a:outerShdw blurRad="38100" dist="38100" dir="2700000" algn="tl">
                              <a:srgbClr val="000000">
                                <a:alpha val="43137"/>
                              </a:srgbClr>
                            </a:outerShdw>
                          </a:effectLst>
                        </a:rPr>
                        <a:t>H.Vĩnh</a:t>
                      </a:r>
                      <a:r>
                        <a:rPr lang="en-US" sz="2200" b="1" dirty="0">
                          <a:solidFill>
                            <a:schemeClr val="bg1"/>
                          </a:solidFill>
                          <a:effectLst>
                            <a:outerShdw blurRad="38100" dist="38100" dir="2700000" algn="tl">
                              <a:srgbClr val="000000">
                                <a:alpha val="43137"/>
                              </a:srgbClr>
                            </a:outerShdw>
                          </a:effectLst>
                        </a:rPr>
                        <a:t> Cửu</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095207789"/>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18</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Lê Đức Thuỵ</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CT LĐLĐ </a:t>
                      </a:r>
                      <a:r>
                        <a:rPr lang="en-US" sz="2200" b="1" dirty="0" err="1">
                          <a:solidFill>
                            <a:schemeClr val="bg1"/>
                          </a:solidFill>
                          <a:effectLst>
                            <a:outerShdw blurRad="38100" dist="38100" dir="2700000" algn="tl">
                              <a:srgbClr val="000000">
                                <a:alpha val="43137"/>
                              </a:srgbClr>
                            </a:outerShdw>
                          </a:effectLst>
                        </a:rPr>
                        <a:t>H.Trảng</a:t>
                      </a:r>
                      <a:r>
                        <a:rPr lang="en-US" sz="2200" b="1" dirty="0">
                          <a:solidFill>
                            <a:schemeClr val="bg1"/>
                          </a:solidFill>
                          <a:effectLst>
                            <a:outerShdw blurRad="38100" dist="38100" dir="2700000" algn="tl">
                              <a:srgbClr val="000000">
                                <a:alpha val="43137"/>
                              </a:srgbClr>
                            </a:outerShdw>
                          </a:effectLst>
                        </a:rPr>
                        <a:t> Bom</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796682210"/>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19</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Nguyễn Thị Tuyết Minh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CT LĐLĐ </a:t>
                      </a:r>
                      <a:r>
                        <a:rPr lang="en-US" sz="2200" b="1" dirty="0" err="1">
                          <a:solidFill>
                            <a:schemeClr val="bg1"/>
                          </a:solidFill>
                          <a:effectLst>
                            <a:outerShdw blurRad="38100" dist="38100" dir="2700000" algn="tl">
                              <a:srgbClr val="000000">
                                <a:alpha val="43137"/>
                              </a:srgbClr>
                            </a:outerShdw>
                          </a:effectLst>
                        </a:rPr>
                        <a:t>H.Thống</a:t>
                      </a:r>
                      <a:r>
                        <a:rPr lang="en-US" sz="2200" b="1" dirty="0">
                          <a:solidFill>
                            <a:schemeClr val="bg1"/>
                          </a:solidFill>
                          <a:effectLst>
                            <a:outerShdw blurRad="38100" dist="38100" dir="2700000" algn="tl">
                              <a:srgbClr val="000000">
                                <a:alpha val="43137"/>
                              </a:srgbClr>
                            </a:outerShdw>
                          </a:effectLst>
                        </a:rPr>
                        <a:t> Nhất</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922205803"/>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20</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Trương Thị Bích Liên</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CT LĐLĐ </a:t>
                      </a:r>
                      <a:r>
                        <a:rPr lang="en-US" sz="2200" b="1" dirty="0" err="1">
                          <a:solidFill>
                            <a:schemeClr val="bg1"/>
                          </a:solidFill>
                          <a:effectLst>
                            <a:outerShdw blurRad="38100" dist="38100" dir="2700000" algn="tl">
                              <a:srgbClr val="000000">
                                <a:alpha val="43137"/>
                              </a:srgbClr>
                            </a:outerShdw>
                          </a:effectLst>
                        </a:rPr>
                        <a:t>TX.Long</a:t>
                      </a:r>
                      <a:r>
                        <a:rPr lang="en-US" sz="2200" b="1" dirty="0">
                          <a:solidFill>
                            <a:schemeClr val="bg1"/>
                          </a:solidFill>
                          <a:effectLst>
                            <a:outerShdw blurRad="38100" dist="38100" dir="2700000" algn="tl">
                              <a:srgbClr val="000000">
                                <a:alpha val="43137"/>
                              </a:srgbClr>
                            </a:outerShdw>
                          </a:effectLst>
                        </a:rPr>
                        <a:t> Khánh</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1731002"/>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21</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Nguyễn Ngọc Dũng</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Ủy viên Ban Chấp hành, CT LĐLĐ H.Xuân Lộc</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64563369"/>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22</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Nguyễn Chánh Bổn</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CT LĐLĐ </a:t>
                      </a:r>
                      <a:r>
                        <a:rPr lang="en-US" sz="2200" b="1" dirty="0" err="1">
                          <a:solidFill>
                            <a:schemeClr val="bg1"/>
                          </a:solidFill>
                          <a:effectLst>
                            <a:outerShdw blurRad="38100" dist="38100" dir="2700000" algn="tl">
                              <a:srgbClr val="000000">
                                <a:alpha val="43137"/>
                              </a:srgbClr>
                            </a:outerShdw>
                          </a:effectLst>
                        </a:rPr>
                        <a:t>H.Định</a:t>
                      </a:r>
                      <a:r>
                        <a:rPr lang="en-US" sz="2200" b="1" dirty="0">
                          <a:solidFill>
                            <a:schemeClr val="bg1"/>
                          </a:solidFill>
                          <a:effectLst>
                            <a:outerShdw blurRad="38100" dist="38100" dir="2700000" algn="tl">
                              <a:srgbClr val="000000">
                                <a:alpha val="43137"/>
                              </a:srgbClr>
                            </a:outerShdw>
                          </a:effectLst>
                        </a:rPr>
                        <a:t> Quán</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616888378"/>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23</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Ngô Thị Hợi</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CT LĐLĐ H. Tân Phú</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725383624"/>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24</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Nguyễn Hữu Thành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Ủy viên Ban Chấp hành, CT LĐLĐ H.Long Thành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668857235"/>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25</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Trương Văn Hoà</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Ủy viên Ban Chấp hành, PCT LĐLĐ H. Cẩm Mỹ</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892967017"/>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26</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Trương Thị Kim Huệ</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CT CĐ </a:t>
                      </a:r>
                      <a:r>
                        <a:rPr lang="en-US" sz="2200" b="1" dirty="0" err="1">
                          <a:solidFill>
                            <a:schemeClr val="bg1"/>
                          </a:solidFill>
                          <a:effectLst>
                            <a:outerShdw blurRad="38100" dist="38100" dir="2700000" algn="tl">
                              <a:srgbClr val="000000">
                                <a:alpha val="43137"/>
                              </a:srgbClr>
                            </a:outerShdw>
                          </a:effectLst>
                        </a:rPr>
                        <a:t>ngành</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Giáo</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dục</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539575587"/>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27</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Lê Văn Lộc</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CT CĐ </a:t>
                      </a:r>
                      <a:r>
                        <a:rPr lang="en-US" sz="2200" b="1" dirty="0" err="1">
                          <a:solidFill>
                            <a:schemeClr val="bg1"/>
                          </a:solidFill>
                          <a:effectLst>
                            <a:outerShdw blurRad="38100" dist="38100" dir="2700000" algn="tl">
                              <a:srgbClr val="000000">
                                <a:alpha val="43137"/>
                              </a:srgbClr>
                            </a:outerShdw>
                          </a:effectLst>
                        </a:rPr>
                        <a:t>ngành</a:t>
                      </a:r>
                      <a:r>
                        <a:rPr lang="en-US" sz="2200" b="1" dirty="0">
                          <a:solidFill>
                            <a:schemeClr val="bg1"/>
                          </a:solidFill>
                          <a:effectLst>
                            <a:outerShdw blurRad="38100" dist="38100" dir="2700000" algn="tl">
                              <a:srgbClr val="000000">
                                <a:alpha val="43137"/>
                              </a:srgbClr>
                            </a:outerShdw>
                          </a:effectLst>
                        </a:rPr>
                        <a:t> Công thương</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290556753"/>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28</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Nguyễn Hữu Tài</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CT CĐ </a:t>
                      </a:r>
                      <a:r>
                        <a:rPr lang="en-US" sz="2200" b="1" dirty="0" err="1">
                          <a:solidFill>
                            <a:schemeClr val="bg1"/>
                          </a:solidFill>
                          <a:effectLst>
                            <a:outerShdw blurRad="38100" dist="38100" dir="2700000" algn="tl">
                              <a:srgbClr val="000000">
                                <a:alpha val="43137"/>
                              </a:srgbClr>
                            </a:outerShdw>
                          </a:effectLst>
                        </a:rPr>
                        <a:t>ngành</a:t>
                      </a:r>
                      <a:r>
                        <a:rPr lang="en-US" sz="2200" b="1" dirty="0">
                          <a:solidFill>
                            <a:schemeClr val="bg1"/>
                          </a:solidFill>
                          <a:effectLst>
                            <a:outerShdw blurRad="38100" dist="38100" dir="2700000" algn="tl">
                              <a:srgbClr val="000000">
                                <a:alpha val="43137"/>
                              </a:srgbClr>
                            </a:outerShdw>
                          </a:effectLst>
                        </a:rPr>
                        <a:t> Y </a:t>
                      </a:r>
                      <a:r>
                        <a:rPr lang="en-US" sz="2200" b="1" dirty="0" err="1">
                          <a:solidFill>
                            <a:schemeClr val="bg1"/>
                          </a:solidFill>
                          <a:effectLst>
                            <a:outerShdw blurRad="38100" dist="38100" dir="2700000" algn="tl">
                              <a:srgbClr val="000000">
                                <a:alpha val="43137"/>
                              </a:srgbClr>
                            </a:outerShdw>
                          </a:effectLst>
                        </a:rPr>
                        <a:t>tế</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636518257"/>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29</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Trần Đăng Ninh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CT CĐ </a:t>
                      </a:r>
                      <a:r>
                        <a:rPr lang="en-US" sz="2200" b="1" dirty="0" err="1">
                          <a:solidFill>
                            <a:schemeClr val="bg1"/>
                          </a:solidFill>
                          <a:effectLst>
                            <a:outerShdw blurRad="38100" dist="38100" dir="2700000" algn="tl">
                              <a:srgbClr val="000000">
                                <a:alpha val="43137"/>
                              </a:srgbClr>
                            </a:outerShdw>
                          </a:effectLst>
                        </a:rPr>
                        <a:t>TCty</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Dofico</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330120547"/>
                  </a:ext>
                </a:extLst>
              </a:tr>
              <a:tr h="289062">
                <a:tc>
                  <a:txBody>
                    <a:bodyPr/>
                    <a:lstStyle/>
                    <a:p>
                      <a:pPr algn="ctr">
                        <a:spcAft>
                          <a:spcPts val="0"/>
                        </a:spcAft>
                      </a:pPr>
                      <a:r>
                        <a:rPr lang="en-US" sz="2200" b="1" dirty="0">
                          <a:solidFill>
                            <a:schemeClr val="bg1"/>
                          </a:solidFill>
                          <a:effectLst>
                            <a:outerShdw blurRad="38100" dist="38100" dir="2700000" algn="tl">
                              <a:srgbClr val="000000">
                                <a:alpha val="43137"/>
                              </a:srgbClr>
                            </a:outerShdw>
                          </a:effectLst>
                        </a:rPr>
                        <a:t>30</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Nguyễn </a:t>
                      </a:r>
                      <a:r>
                        <a:rPr lang="en-US" sz="2200" b="1" dirty="0" err="1">
                          <a:solidFill>
                            <a:schemeClr val="bg1"/>
                          </a:solidFill>
                          <a:effectLst>
                            <a:outerShdw blurRad="38100" dist="38100" dir="2700000" algn="tl">
                              <a:srgbClr val="000000">
                                <a:alpha val="43137"/>
                              </a:srgbClr>
                            </a:outerShdw>
                          </a:effectLst>
                        </a:rPr>
                        <a:t>Thị</a:t>
                      </a:r>
                      <a:r>
                        <a:rPr lang="en-US" sz="2200" b="1" dirty="0">
                          <a:solidFill>
                            <a:schemeClr val="bg1"/>
                          </a:solidFill>
                          <a:effectLst>
                            <a:outerShdw blurRad="38100" dist="38100" dir="2700000" algn="tl">
                              <a:srgbClr val="000000">
                                <a:alpha val="43137"/>
                              </a:srgbClr>
                            </a:outerShdw>
                          </a:effectLst>
                        </a:rPr>
                        <a:t> Hạnh</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CT CĐ </a:t>
                      </a:r>
                      <a:r>
                        <a:rPr lang="en-US" sz="2200" b="1" dirty="0" err="1">
                          <a:solidFill>
                            <a:schemeClr val="bg1"/>
                          </a:solidFill>
                          <a:effectLst>
                            <a:outerShdw blurRad="38100" dist="38100" dir="2700000" algn="tl">
                              <a:srgbClr val="000000">
                                <a:alpha val="43137"/>
                              </a:srgbClr>
                            </a:outerShdw>
                          </a:effectLst>
                        </a:rPr>
                        <a:t>TCty</a:t>
                      </a:r>
                      <a:r>
                        <a:rPr lang="en-US" sz="2200" b="1" dirty="0">
                          <a:solidFill>
                            <a:schemeClr val="bg1"/>
                          </a:solidFill>
                          <a:effectLst>
                            <a:outerShdw blurRad="38100" dist="38100" dir="2700000" algn="tl">
                              <a:srgbClr val="000000">
                                <a:alpha val="43137"/>
                              </a:srgbClr>
                            </a:outerShdw>
                          </a:effectLst>
                        </a:rPr>
                        <a:t> Sonadezi</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624592259"/>
                  </a:ext>
                </a:extLst>
              </a:tr>
            </a:tbl>
          </a:graphicData>
        </a:graphic>
      </p:graphicFrame>
    </p:spTree>
    <p:extLst>
      <p:ext uri="{BB962C8B-B14F-4D97-AF65-F5344CB8AC3E}">
        <p14:creationId xmlns:p14="http://schemas.microsoft.com/office/powerpoint/2010/main" val="1385598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90FECE66-1F33-4A09-8E99-4A0BD5AC3294}"/>
              </a:ext>
            </a:extLst>
          </p:cNvPr>
          <p:cNvSpPr txBox="1"/>
          <p:nvPr/>
        </p:nvSpPr>
        <p:spPr>
          <a:xfrm>
            <a:off x="259773" y="305068"/>
            <a:ext cx="3304309" cy="6186309"/>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rPr>
              <a:t>ĐẠI DIỆN</a:t>
            </a:r>
          </a:p>
          <a:p>
            <a:pPr algn="ctr"/>
            <a:r>
              <a:rPr lang="en-US" sz="3600" b="1" dirty="0">
                <a:solidFill>
                  <a:srgbClr val="FFFF00"/>
                </a:solidFill>
                <a:effectLst>
                  <a:outerShdw blurRad="38100" dist="38100" dir="2700000" algn="tl">
                    <a:srgbClr val="000000">
                      <a:alpha val="43137"/>
                    </a:srgbClr>
                  </a:outerShdw>
                </a:effectLst>
              </a:rPr>
              <a:t>CHĂM LO,</a:t>
            </a:r>
          </a:p>
          <a:p>
            <a:pPr algn="ctr"/>
            <a:r>
              <a:rPr lang="en-US" sz="3600" b="1" dirty="0">
                <a:solidFill>
                  <a:srgbClr val="FFFF00"/>
                </a:solidFill>
                <a:effectLst>
                  <a:outerShdw blurRad="38100" dist="38100" dir="2700000" algn="tl">
                    <a:srgbClr val="000000">
                      <a:alpha val="43137"/>
                    </a:srgbClr>
                  </a:outerShdw>
                </a:effectLst>
              </a:rPr>
              <a:t>BẢO VỆ QUYỀN</a:t>
            </a:r>
          </a:p>
          <a:p>
            <a:pPr algn="ctr"/>
            <a:r>
              <a:rPr lang="en-US" sz="3600" b="1" dirty="0">
                <a:solidFill>
                  <a:srgbClr val="FFFF00"/>
                </a:solidFill>
                <a:effectLst>
                  <a:outerShdw blurRad="38100" dist="38100" dir="2700000" algn="tl">
                    <a:srgbClr val="000000">
                      <a:alpha val="43137"/>
                    </a:srgbClr>
                  </a:outerShdw>
                </a:effectLst>
              </a:rPr>
              <a:t>VÀ LỢI ÍCH</a:t>
            </a:r>
          </a:p>
          <a:p>
            <a:pPr algn="ctr"/>
            <a:r>
              <a:rPr lang="en-US" sz="3600" b="1" dirty="0">
                <a:solidFill>
                  <a:srgbClr val="FFFF00"/>
                </a:solidFill>
                <a:effectLst>
                  <a:outerShdw blurRad="38100" dist="38100" dir="2700000" algn="tl">
                    <a:srgbClr val="000000">
                      <a:alpha val="43137"/>
                    </a:srgbClr>
                  </a:outerShdw>
                </a:effectLst>
              </a:rPr>
              <a:t>HỢP PHÁP, CHÍNH ĐÁNG CỦA</a:t>
            </a:r>
          </a:p>
          <a:p>
            <a:pPr algn="ctr"/>
            <a:r>
              <a:rPr lang="en-US" sz="3600" b="1" dirty="0">
                <a:solidFill>
                  <a:srgbClr val="FFFF00"/>
                </a:solidFill>
                <a:effectLst>
                  <a:outerShdw blurRad="38100" dist="38100" dir="2700000" algn="tl">
                    <a:srgbClr val="000000">
                      <a:alpha val="43137"/>
                    </a:srgbClr>
                  </a:outerShdw>
                </a:effectLst>
              </a:rPr>
              <a:t>ĐOÀN VIÊN</a:t>
            </a:r>
          </a:p>
          <a:p>
            <a:pPr algn="ctr"/>
            <a:r>
              <a:rPr lang="en-US" sz="3600" b="1" dirty="0">
                <a:solidFill>
                  <a:srgbClr val="FFFF00"/>
                </a:solidFill>
                <a:effectLst>
                  <a:outerShdw blurRad="38100" dist="38100" dir="2700000" algn="tl">
                    <a:srgbClr val="000000">
                      <a:alpha val="43137"/>
                    </a:srgbClr>
                  </a:outerShdw>
                </a:effectLst>
              </a:rPr>
              <a:t>VÀ</a:t>
            </a:r>
          </a:p>
          <a:p>
            <a:pPr algn="ctr"/>
            <a:r>
              <a:rPr lang="en-US" sz="3600" b="1" dirty="0">
                <a:solidFill>
                  <a:srgbClr val="FFFF00"/>
                </a:solidFill>
                <a:effectLst>
                  <a:outerShdw blurRad="38100" dist="38100" dir="2700000" algn="tl">
                    <a:srgbClr val="000000">
                      <a:alpha val="43137"/>
                    </a:srgbClr>
                  </a:outerShdw>
                </a:effectLst>
              </a:rPr>
              <a:t>CÔNG NHÂN LAO ĐỘNG</a:t>
            </a:r>
          </a:p>
        </p:txBody>
      </p:sp>
      <p:sp>
        <p:nvSpPr>
          <p:cNvPr id="7" name="Hộp Văn bản 6">
            <a:extLst>
              <a:ext uri="{FF2B5EF4-FFF2-40B4-BE49-F238E27FC236}">
                <a16:creationId xmlns:a16="http://schemas.microsoft.com/office/drawing/2014/main" xmlns="" id="{E5D0F033-A2BE-4766-AFA1-279AA5E6EE6D}"/>
              </a:ext>
            </a:extLst>
          </p:cNvPr>
          <p:cNvSpPr txBox="1"/>
          <p:nvPr/>
        </p:nvSpPr>
        <p:spPr>
          <a:xfrm>
            <a:off x="8627917" y="305068"/>
            <a:ext cx="3304309" cy="6093976"/>
          </a:xfrm>
          <a:prstGeom prst="rect">
            <a:avLst/>
          </a:prstGeom>
          <a:noFill/>
        </p:spPr>
        <p:txBody>
          <a:bodyPr wrap="square" rtlCol="0">
            <a:spAutoFit/>
          </a:bodyPr>
          <a:lstStyle/>
          <a:p>
            <a:pPr algn="ctr">
              <a:spcAft>
                <a:spcPts val="400"/>
              </a:spcAft>
            </a:pPr>
            <a:r>
              <a:rPr lang="en-US" sz="3600" b="1" dirty="0">
                <a:solidFill>
                  <a:srgbClr val="FFFF00"/>
                </a:solidFill>
                <a:effectLst>
                  <a:outerShdw blurRad="38100" dist="38100" dir="2700000" algn="tl">
                    <a:srgbClr val="000000">
                      <a:alpha val="43137"/>
                    </a:srgbClr>
                  </a:outerShdw>
                </a:effectLst>
              </a:rPr>
              <a:t>XÂY DỰNG</a:t>
            </a:r>
          </a:p>
          <a:p>
            <a:pPr algn="ctr">
              <a:spcAft>
                <a:spcPts val="400"/>
              </a:spcAft>
            </a:pPr>
            <a:r>
              <a:rPr lang="en-US" sz="3600" b="1" dirty="0">
                <a:solidFill>
                  <a:srgbClr val="FFFF00"/>
                </a:solidFill>
                <a:effectLst>
                  <a:outerShdw blurRad="38100" dist="38100" dir="2700000" algn="tl">
                    <a:srgbClr val="000000">
                      <a:alpha val="43137"/>
                    </a:srgbClr>
                  </a:outerShdw>
                </a:effectLst>
              </a:rPr>
              <a:t>TỔ CHỨC</a:t>
            </a:r>
          </a:p>
          <a:p>
            <a:pPr algn="ctr">
              <a:spcAft>
                <a:spcPts val="400"/>
              </a:spcAft>
            </a:pPr>
            <a:r>
              <a:rPr lang="en-US" sz="3600" b="1" dirty="0">
                <a:solidFill>
                  <a:srgbClr val="FFFF00"/>
                </a:solidFill>
                <a:effectLst>
                  <a:outerShdw blurRad="38100" dist="38100" dir="2700000" algn="tl">
                    <a:srgbClr val="000000">
                      <a:alpha val="43137"/>
                    </a:srgbClr>
                  </a:outerShdw>
                </a:effectLst>
              </a:rPr>
              <a:t>CÔNG ĐOÀN</a:t>
            </a:r>
          </a:p>
          <a:p>
            <a:pPr algn="ctr">
              <a:spcAft>
                <a:spcPts val="400"/>
              </a:spcAft>
            </a:pPr>
            <a:r>
              <a:rPr lang="en-US" sz="3600" b="1" dirty="0">
                <a:solidFill>
                  <a:srgbClr val="FFFF00"/>
                </a:solidFill>
                <a:effectLst>
                  <a:outerShdw blurRad="38100" dist="38100" dir="2700000" algn="tl">
                    <a:srgbClr val="000000">
                      <a:alpha val="43137"/>
                    </a:srgbClr>
                  </a:outerShdw>
                </a:effectLst>
              </a:rPr>
              <a:t>LỚN MẠNH;</a:t>
            </a:r>
          </a:p>
          <a:p>
            <a:pPr algn="ctr">
              <a:spcAft>
                <a:spcPts val="400"/>
              </a:spcAft>
            </a:pPr>
            <a:r>
              <a:rPr lang="en-US" sz="3600" b="1" dirty="0">
                <a:solidFill>
                  <a:srgbClr val="FFFF00"/>
                </a:solidFill>
                <a:effectLst>
                  <a:outerShdw blurRad="38100" dist="38100" dir="2700000" algn="tl">
                    <a:srgbClr val="000000">
                      <a:alpha val="43137"/>
                    </a:srgbClr>
                  </a:outerShdw>
                </a:effectLst>
              </a:rPr>
              <a:t>GÓP PHẦN</a:t>
            </a:r>
          </a:p>
          <a:p>
            <a:pPr algn="ctr">
              <a:spcAft>
                <a:spcPts val="400"/>
              </a:spcAft>
            </a:pPr>
            <a:r>
              <a:rPr lang="en-US" sz="3600" b="1" dirty="0">
                <a:solidFill>
                  <a:srgbClr val="FFFF00"/>
                </a:solidFill>
                <a:effectLst>
                  <a:outerShdw blurRad="38100" dist="38100" dir="2700000" algn="tl">
                    <a:srgbClr val="000000">
                      <a:alpha val="43137"/>
                    </a:srgbClr>
                  </a:outerShdw>
                </a:effectLst>
              </a:rPr>
              <a:t>XÂY DỰNG</a:t>
            </a:r>
          </a:p>
          <a:p>
            <a:pPr algn="ctr">
              <a:spcAft>
                <a:spcPts val="400"/>
              </a:spcAft>
            </a:pPr>
            <a:r>
              <a:rPr lang="en-US" sz="3600" b="1" dirty="0">
                <a:solidFill>
                  <a:srgbClr val="FFFF00"/>
                </a:solidFill>
                <a:effectLst>
                  <a:outerShdw blurRad="38100" dist="38100" dir="2700000" algn="tl">
                    <a:srgbClr val="000000">
                      <a:alpha val="43137"/>
                    </a:srgbClr>
                  </a:outerShdw>
                </a:effectLst>
              </a:rPr>
              <a:t>ĐỒNG NAI</a:t>
            </a:r>
          </a:p>
          <a:p>
            <a:pPr algn="ctr">
              <a:spcAft>
                <a:spcPts val="400"/>
              </a:spcAft>
            </a:pPr>
            <a:r>
              <a:rPr lang="en-US" sz="3600" b="1" dirty="0">
                <a:solidFill>
                  <a:srgbClr val="FFFF00"/>
                </a:solidFill>
                <a:effectLst>
                  <a:outerShdw blurRad="38100" dist="38100" dir="2700000" algn="tl">
                    <a:srgbClr val="000000">
                      <a:alpha val="43137"/>
                    </a:srgbClr>
                  </a:outerShdw>
                </a:effectLst>
              </a:rPr>
              <a:t>HIỆN ĐẠI,</a:t>
            </a:r>
          </a:p>
          <a:p>
            <a:pPr algn="ctr">
              <a:spcAft>
                <a:spcPts val="400"/>
              </a:spcAft>
            </a:pPr>
            <a:r>
              <a:rPr lang="en-US" sz="3600" b="1" dirty="0">
                <a:solidFill>
                  <a:srgbClr val="FFFF00"/>
                </a:solidFill>
                <a:effectLst>
                  <a:outerShdw blurRad="38100" dist="38100" dir="2700000" algn="tl">
                    <a:srgbClr val="000000">
                      <a:alpha val="43137"/>
                    </a:srgbClr>
                  </a:outerShdw>
                </a:effectLst>
              </a:rPr>
              <a:t>GIÀU MẠNH,</a:t>
            </a:r>
          </a:p>
          <a:p>
            <a:pPr algn="ctr">
              <a:spcAft>
                <a:spcPts val="400"/>
              </a:spcAft>
            </a:pPr>
            <a:r>
              <a:rPr lang="en-US" sz="3600" b="1" dirty="0">
                <a:solidFill>
                  <a:srgbClr val="FFFF00"/>
                </a:solidFill>
                <a:effectLst>
                  <a:outerShdw blurRad="38100" dist="38100" dir="2700000" algn="tl">
                    <a:srgbClr val="000000">
                      <a:alpha val="43137"/>
                    </a:srgbClr>
                  </a:outerShdw>
                </a:effectLst>
              </a:rPr>
              <a:t>VĂN MINH</a:t>
            </a:r>
          </a:p>
        </p:txBody>
      </p:sp>
      <p:sp>
        <p:nvSpPr>
          <p:cNvPr id="8" name="Nút Hành động: Đến Trang chủ 7">
            <a:hlinkClick r:id="rId2" action="ppaction://hlinksldjump" highlightClick="1"/>
            <a:extLst>
              <a:ext uri="{FF2B5EF4-FFF2-40B4-BE49-F238E27FC236}">
                <a16:creationId xmlns:a16="http://schemas.microsoft.com/office/drawing/2014/main" xmlns="" id="{2879814F-D60B-41FE-8BB8-931E5199A368}"/>
              </a:ext>
            </a:extLst>
          </p:cNvPr>
          <p:cNvSpPr/>
          <p:nvPr/>
        </p:nvSpPr>
        <p:spPr>
          <a:xfrm>
            <a:off x="11772900" y="6486449"/>
            <a:ext cx="310230" cy="301337"/>
          </a:xfrm>
          <a:prstGeom prst="actionButtonHo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ình ảnh 8" descr="Ảnh có chứa văn bản&#10;&#10;Mô tả được tạo với mức tin cậy cao">
            <a:extLst>
              <a:ext uri="{FF2B5EF4-FFF2-40B4-BE49-F238E27FC236}">
                <a16:creationId xmlns:a16="http://schemas.microsoft.com/office/drawing/2014/main" xmlns="" id="{2D49B13E-95F6-4C4A-A8D8-E07CF7FAF1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322" y="0"/>
            <a:ext cx="4571355" cy="6858000"/>
          </a:xfrm>
          <a:prstGeom prst="rect">
            <a:avLst/>
          </a:prstGeom>
        </p:spPr>
      </p:pic>
    </p:spTree>
    <p:extLst>
      <p:ext uri="{BB962C8B-B14F-4D97-AF65-F5344CB8AC3E}">
        <p14:creationId xmlns:p14="http://schemas.microsoft.com/office/powerpoint/2010/main" val="713809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927F43-B1DC-4472-BF2C-2AB3E9612297}"/>
              </a:ext>
            </a:extLst>
          </p:cNvPr>
          <p:cNvSpPr>
            <a:spLocks noGrp="1"/>
          </p:cNvSpPr>
          <p:nvPr>
            <p:ph type="title"/>
          </p:nvPr>
        </p:nvSpPr>
        <p:spPr>
          <a:xfrm>
            <a:off x="2176329" y="163860"/>
            <a:ext cx="9668142" cy="998368"/>
          </a:xfrm>
        </p:spPr>
        <p:txBody>
          <a:bodyPr>
            <a:noAutofit/>
          </a:bodyPr>
          <a:lstStyle/>
          <a:p>
            <a:pPr algn="ct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BAN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CHẤP</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HÀNH</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LĐLĐ TỈNH ĐỒNG NAI</a:t>
            </a:r>
            <a:b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NHIỆM</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KỲ</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2018 – 2023</a:t>
            </a:r>
            <a:endParaRPr lang="en-US" sz="2400" dirty="0"/>
          </a:p>
        </p:txBody>
      </p:sp>
      <p:sp>
        <p:nvSpPr>
          <p:cNvPr id="71" name="Nút Hành động: Đến Trang chủ 70">
            <a:hlinkClick r:id="rId2" action="ppaction://hlinksldjump" highlightClick="1"/>
            <a:extLst>
              <a:ext uri="{FF2B5EF4-FFF2-40B4-BE49-F238E27FC236}">
                <a16:creationId xmlns:a16="http://schemas.microsoft.com/office/drawing/2014/main" xmlns="" id="{428CFC32-219D-421B-B319-E21AC10C0AA1}"/>
              </a:ext>
            </a:extLst>
          </p:cNvPr>
          <p:cNvSpPr/>
          <p:nvPr/>
        </p:nvSpPr>
        <p:spPr>
          <a:xfrm>
            <a:off x="11772900" y="6486449"/>
            <a:ext cx="310230" cy="3013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Nút Hành động: Lùi hoặc Trước 26">
            <a:hlinkClick r:id="" action="ppaction://hlinkshowjump?jump=previousslide" highlightClick="1"/>
            <a:extLst>
              <a:ext uri="{FF2B5EF4-FFF2-40B4-BE49-F238E27FC236}">
                <a16:creationId xmlns:a16="http://schemas.microsoft.com/office/drawing/2014/main" xmlns="" id="{99DCC1BB-540A-4D99-A7EE-CDB29E4424A0}"/>
              </a:ext>
            </a:extLst>
          </p:cNvPr>
          <p:cNvSpPr/>
          <p:nvPr/>
        </p:nvSpPr>
        <p:spPr>
          <a:xfrm>
            <a:off x="11137492" y="6486449"/>
            <a:ext cx="310230" cy="30133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Nút Hành động: Tiến hoặc Tiếp theo 27">
            <a:hlinkClick r:id="" action="ppaction://hlinkshowjump?jump=nextslide" highlightClick="1"/>
            <a:extLst>
              <a:ext uri="{FF2B5EF4-FFF2-40B4-BE49-F238E27FC236}">
                <a16:creationId xmlns:a16="http://schemas.microsoft.com/office/drawing/2014/main" xmlns="" id="{C281A1F5-FA47-4DA2-B8F8-7099A8D2B426}"/>
              </a:ext>
            </a:extLst>
          </p:cNvPr>
          <p:cNvSpPr/>
          <p:nvPr/>
        </p:nvSpPr>
        <p:spPr>
          <a:xfrm>
            <a:off x="11447722" y="6486449"/>
            <a:ext cx="325178" cy="30133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xmlns="" id="{5841B5F6-55CC-45AB-86CF-71FAC3DB74E1}"/>
              </a:ext>
            </a:extLst>
          </p:cNvPr>
          <p:cNvGraphicFramePr>
            <a:graphicFrameLocks noGrp="1"/>
          </p:cNvGraphicFramePr>
          <p:nvPr>
            <p:extLst>
              <p:ext uri="{D42A27DB-BD31-4B8C-83A1-F6EECF244321}">
                <p14:modId xmlns:p14="http://schemas.microsoft.com/office/powerpoint/2010/main" val="1697965054"/>
              </p:ext>
            </p:extLst>
          </p:nvPr>
        </p:nvGraphicFramePr>
        <p:xfrm>
          <a:off x="2176330" y="1356393"/>
          <a:ext cx="9668141" cy="5029200"/>
        </p:xfrm>
        <a:graphic>
          <a:graphicData uri="http://schemas.openxmlformats.org/drawingml/2006/table">
            <a:tbl>
              <a:tblPr firstRow="1" firstCol="1" bandRow="1">
                <a:tableStyleId>{5C22544A-7EE6-4342-B048-85BDC9FD1C3A}</a:tableStyleId>
              </a:tblPr>
              <a:tblGrid>
                <a:gridCol w="473902">
                  <a:extLst>
                    <a:ext uri="{9D8B030D-6E8A-4147-A177-3AD203B41FA5}">
                      <a16:colId xmlns:a16="http://schemas.microsoft.com/office/drawing/2014/main" xmlns="" val="659125779"/>
                    </a:ext>
                  </a:extLst>
                </a:gridCol>
                <a:gridCol w="2885442">
                  <a:extLst>
                    <a:ext uri="{9D8B030D-6E8A-4147-A177-3AD203B41FA5}">
                      <a16:colId xmlns:a16="http://schemas.microsoft.com/office/drawing/2014/main" xmlns="" val="3647378032"/>
                    </a:ext>
                  </a:extLst>
                </a:gridCol>
                <a:gridCol w="6308797">
                  <a:extLst>
                    <a:ext uri="{9D8B030D-6E8A-4147-A177-3AD203B41FA5}">
                      <a16:colId xmlns:a16="http://schemas.microsoft.com/office/drawing/2014/main" xmlns="" val="3223358050"/>
                    </a:ext>
                  </a:extLst>
                </a:gridCol>
              </a:tblGrid>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31</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Nguyễn Thế Hựu</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UVTV</a:t>
                      </a:r>
                      <a:r>
                        <a:rPr lang="en-US" sz="2200" b="1" dirty="0">
                          <a:solidFill>
                            <a:schemeClr val="bg1"/>
                          </a:solidFill>
                          <a:effectLst>
                            <a:outerShdw blurRad="38100" dist="38100" dir="2700000" algn="tl">
                              <a:srgbClr val="000000">
                                <a:alpha val="43137"/>
                              </a:srgbClr>
                            </a:outerShdw>
                          </a:effectLst>
                        </a:rPr>
                        <a:t> CĐ </a:t>
                      </a:r>
                      <a:r>
                        <a:rPr lang="en-US" sz="2200" b="1" dirty="0" err="1">
                          <a:solidFill>
                            <a:schemeClr val="bg1"/>
                          </a:solidFill>
                          <a:effectLst>
                            <a:outerShdw blurRad="38100" dist="38100" dir="2700000" algn="tl">
                              <a:srgbClr val="000000">
                                <a:alpha val="43137"/>
                              </a:srgbClr>
                            </a:outerShdw>
                          </a:effectLst>
                        </a:rPr>
                        <a:t>TCty</a:t>
                      </a:r>
                      <a:r>
                        <a:rPr lang="en-US" sz="2200" b="1" dirty="0">
                          <a:solidFill>
                            <a:schemeClr val="bg1"/>
                          </a:solidFill>
                          <a:effectLst>
                            <a:outerShdw blurRad="38100" dist="38100" dir="2700000" algn="tl">
                              <a:srgbClr val="000000">
                                <a:alpha val="43137"/>
                              </a:srgbClr>
                            </a:outerShdw>
                          </a:effectLst>
                        </a:rPr>
                        <a:t> Cao </a:t>
                      </a:r>
                      <a:r>
                        <a:rPr lang="en-US" sz="2200" b="1" dirty="0" err="1">
                          <a:solidFill>
                            <a:schemeClr val="bg1"/>
                          </a:solidFill>
                          <a:effectLst>
                            <a:outerShdw blurRad="38100" dist="38100" dir="2700000" algn="tl">
                              <a:srgbClr val="000000">
                                <a:alpha val="43137"/>
                              </a:srgbClr>
                            </a:outerShdw>
                          </a:effectLst>
                        </a:rPr>
                        <a:t>su</a:t>
                      </a:r>
                      <a:r>
                        <a:rPr lang="en-US" sz="2200" b="1" dirty="0">
                          <a:solidFill>
                            <a:schemeClr val="bg1"/>
                          </a:solidFill>
                          <a:effectLst>
                            <a:outerShdw blurRad="38100" dist="38100" dir="2700000" algn="tl">
                              <a:srgbClr val="000000">
                                <a:alpha val="43137"/>
                              </a:srgbClr>
                            </a:outerShdw>
                          </a:effectLst>
                        </a:rPr>
                        <a:t> ĐN</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342192245"/>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32</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Vũ Ngọc Hà</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GĐ</a:t>
                      </a:r>
                      <a:r>
                        <a:rPr lang="en-US" sz="2200" b="1" dirty="0">
                          <a:solidFill>
                            <a:schemeClr val="bg1"/>
                          </a:solidFill>
                          <a:effectLst>
                            <a:outerShdw blurRad="38100" dist="38100" dir="2700000" algn="tl">
                              <a:srgbClr val="000000">
                                <a:alpha val="43137"/>
                              </a:srgbClr>
                            </a:outerShdw>
                          </a:effectLst>
                        </a:rPr>
                        <a:t> TTTVPL Công </a:t>
                      </a:r>
                      <a:r>
                        <a:rPr lang="en-US" sz="2200" b="1" dirty="0" err="1">
                          <a:solidFill>
                            <a:schemeClr val="bg1"/>
                          </a:solidFill>
                          <a:effectLst>
                            <a:outerShdw blurRad="38100" dist="38100" dir="2700000" algn="tl">
                              <a:srgbClr val="000000">
                                <a:alpha val="43137"/>
                              </a:srgbClr>
                            </a:outerShdw>
                          </a:effectLst>
                        </a:rPr>
                        <a:t>đoàn</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07651970"/>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33</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Phạm Văn Cường</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Phó</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Quản</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lý</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các</a:t>
                      </a:r>
                      <a:r>
                        <a:rPr lang="en-US" sz="2200" b="1" dirty="0">
                          <a:solidFill>
                            <a:schemeClr val="bg1"/>
                          </a:solidFill>
                          <a:effectLst>
                            <a:outerShdw blurRad="38100" dist="38100" dir="2700000" algn="tl">
                              <a:srgbClr val="000000">
                                <a:alpha val="43137"/>
                              </a:srgbClr>
                            </a:outerShdw>
                          </a:effectLst>
                        </a:rPr>
                        <a:t> KCN</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795532317"/>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34</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Đinh Việt Tiến</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Ủy viên Ban Chấp hành, PGĐ Sở Tài chính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196754127"/>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35</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Bùi Thị Nhàn</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PBT Tỉnh </a:t>
                      </a:r>
                      <a:r>
                        <a:rPr lang="en-US" sz="2200" b="1" dirty="0" err="1">
                          <a:solidFill>
                            <a:schemeClr val="bg1"/>
                          </a:solidFill>
                          <a:effectLst>
                            <a:outerShdw blurRad="38100" dist="38100" dir="2700000" algn="tl">
                              <a:srgbClr val="000000">
                                <a:alpha val="43137"/>
                              </a:srgbClr>
                            </a:outerShdw>
                          </a:effectLst>
                        </a:rPr>
                        <a:t>đoàn</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928988015"/>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36</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Đặng Thanh Thuỷ</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PGĐ</a:t>
                      </a:r>
                      <a:r>
                        <a:rPr lang="en-US" sz="2200" b="1" dirty="0">
                          <a:solidFill>
                            <a:schemeClr val="bg1"/>
                          </a:solidFill>
                          <a:effectLst>
                            <a:outerShdw blurRad="38100" dist="38100" dir="2700000" algn="tl">
                              <a:srgbClr val="000000">
                                <a:alpha val="43137"/>
                              </a:srgbClr>
                            </a:outerShdw>
                          </a:effectLst>
                        </a:rPr>
                        <a:t> Sở </a:t>
                      </a:r>
                      <a:r>
                        <a:rPr lang="en-US" sz="2200" b="1" dirty="0" err="1">
                          <a:solidFill>
                            <a:schemeClr val="bg1"/>
                          </a:solidFill>
                          <a:effectLst>
                            <a:outerShdw blurRad="38100" dist="38100" dir="2700000" algn="tl">
                              <a:srgbClr val="000000">
                                <a:alpha val="43137"/>
                              </a:srgbClr>
                            </a:outerShdw>
                          </a:effectLst>
                        </a:rPr>
                        <a:t>VHTT&amp;DL</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072608540"/>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37</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Nguyễn Quốc Trị</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Cục</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phó</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Cục</a:t>
                      </a:r>
                      <a:r>
                        <a:rPr lang="en-US" sz="2200" b="1" dirty="0">
                          <a:solidFill>
                            <a:schemeClr val="bg1"/>
                          </a:solidFill>
                          <a:effectLst>
                            <a:outerShdw blurRad="38100" dist="38100" dir="2700000" algn="tl">
                              <a:srgbClr val="000000">
                                <a:alpha val="43137"/>
                              </a:srgbClr>
                            </a:outerShdw>
                          </a:effectLst>
                        </a:rPr>
                        <a:t> Thuế</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194304632"/>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38</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Bùi Thị Hạnh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PCT Hội </a:t>
                      </a:r>
                      <a:r>
                        <a:rPr lang="en-US" sz="2200" b="1" dirty="0" err="1">
                          <a:solidFill>
                            <a:schemeClr val="bg1"/>
                          </a:solidFill>
                          <a:effectLst>
                            <a:outerShdw blurRad="38100" dist="38100" dir="2700000" algn="tl">
                              <a:srgbClr val="000000">
                                <a:alpha val="43137"/>
                              </a:srgbClr>
                            </a:outerShdw>
                          </a:effectLst>
                        </a:rPr>
                        <a:t>LHPN</a:t>
                      </a:r>
                      <a:r>
                        <a:rPr lang="en-US" sz="2200" b="1" dirty="0">
                          <a:solidFill>
                            <a:schemeClr val="bg1"/>
                          </a:solidFill>
                          <a:effectLst>
                            <a:outerShdw blurRad="38100" dist="38100" dir="2700000" algn="tl">
                              <a:srgbClr val="000000">
                                <a:alpha val="43137"/>
                              </a:srgbClr>
                            </a:outerShdw>
                          </a:effectLst>
                        </a:rPr>
                        <a:t> tỉnh</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16809880"/>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39</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Đỗ Phước Dũng</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CT Liên </a:t>
                      </a:r>
                      <a:r>
                        <a:rPr lang="en-US" sz="2200" b="1" dirty="0" err="1">
                          <a:solidFill>
                            <a:schemeClr val="bg1"/>
                          </a:solidFill>
                          <a:effectLst>
                            <a:outerShdw blurRad="38100" dist="38100" dir="2700000" algn="tl">
                              <a:srgbClr val="000000">
                                <a:alpha val="43137"/>
                              </a:srgbClr>
                            </a:outerShdw>
                          </a:effectLst>
                        </a:rPr>
                        <a:t>minh</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HTX</a:t>
                      </a:r>
                      <a:r>
                        <a:rPr lang="en-US" sz="2200" b="1" dirty="0">
                          <a:solidFill>
                            <a:schemeClr val="bg1"/>
                          </a:solidFill>
                          <a:effectLst>
                            <a:outerShdw blurRad="38100" dist="38100" dir="2700000" algn="tl">
                              <a:srgbClr val="000000">
                                <a:alpha val="43137"/>
                              </a:srgbClr>
                            </a:outerShdw>
                          </a:effectLst>
                        </a:rPr>
                        <a:t> Đồng Nai</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399132596"/>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40</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Đỗ Thành Phương</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PGĐ</a:t>
                      </a:r>
                      <a:r>
                        <a:rPr lang="en-US" sz="2200" b="1" dirty="0">
                          <a:solidFill>
                            <a:schemeClr val="bg1"/>
                          </a:solidFill>
                          <a:effectLst>
                            <a:outerShdw blurRad="38100" dist="38100" dir="2700000" algn="tl">
                              <a:srgbClr val="000000">
                                <a:alpha val="43137"/>
                              </a:srgbClr>
                            </a:outerShdw>
                          </a:effectLst>
                        </a:rPr>
                        <a:t> Sở </a:t>
                      </a:r>
                      <a:r>
                        <a:rPr lang="en-US" sz="2200" b="1" dirty="0" err="1">
                          <a:solidFill>
                            <a:schemeClr val="bg1"/>
                          </a:solidFill>
                          <a:effectLst>
                            <a:outerShdw blurRad="38100" dist="38100" dir="2700000" algn="tl">
                              <a:srgbClr val="000000">
                                <a:alpha val="43137"/>
                              </a:srgbClr>
                            </a:outerShdw>
                          </a:effectLst>
                        </a:rPr>
                        <a:t>Xây</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dựng</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05394816"/>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41</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Hoàng Thị Bích Phú</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Phó</a:t>
                      </a:r>
                      <a:r>
                        <a:rPr lang="en-US" sz="2200" b="1" dirty="0">
                          <a:solidFill>
                            <a:schemeClr val="bg1"/>
                          </a:solidFill>
                          <a:effectLst>
                            <a:outerShdw blurRad="38100" dist="38100" dir="2700000" algn="tl">
                              <a:srgbClr val="000000">
                                <a:alpha val="43137"/>
                              </a:srgbClr>
                            </a:outerShdw>
                          </a:effectLst>
                        </a:rPr>
                        <a:t> TBT Báo Lao </a:t>
                      </a:r>
                      <a:r>
                        <a:rPr lang="en-US" sz="2200" b="1" dirty="0" err="1">
                          <a:solidFill>
                            <a:schemeClr val="bg1"/>
                          </a:solidFill>
                          <a:effectLst>
                            <a:outerShdw blurRad="38100" dist="38100" dir="2700000" algn="tl">
                              <a:srgbClr val="000000">
                                <a:alpha val="43137"/>
                              </a:srgbClr>
                            </a:outerShdw>
                          </a:effectLst>
                        </a:rPr>
                        <a:t>động</a:t>
                      </a:r>
                      <a:r>
                        <a:rPr lang="en-US" sz="2200" b="1" dirty="0">
                          <a:solidFill>
                            <a:schemeClr val="bg1"/>
                          </a:solidFill>
                          <a:effectLst>
                            <a:outerShdw blurRad="38100" dist="38100" dir="2700000" algn="tl">
                              <a:srgbClr val="000000">
                                <a:alpha val="43137"/>
                              </a:srgbClr>
                            </a:outerShdw>
                          </a:effectLst>
                        </a:rPr>
                        <a:t> ĐN</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820196952"/>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42</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Đặng Tuấn Tú</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CT </a:t>
                      </a:r>
                      <a:r>
                        <a:rPr lang="en-US" sz="2200" b="1" dirty="0" err="1">
                          <a:solidFill>
                            <a:schemeClr val="bg1"/>
                          </a:solidFill>
                          <a:effectLst>
                            <a:outerShdw blurRad="38100" dist="38100" dir="2700000" algn="tl">
                              <a:srgbClr val="000000">
                                <a:alpha val="43137"/>
                              </a:srgbClr>
                            </a:outerShdw>
                          </a:effectLst>
                        </a:rPr>
                        <a:t>CĐCS</a:t>
                      </a:r>
                      <a:r>
                        <a:rPr lang="en-US" sz="2200" b="1" dirty="0">
                          <a:solidFill>
                            <a:schemeClr val="bg1"/>
                          </a:solidFill>
                          <a:effectLst>
                            <a:outerShdw blurRad="38100" dist="38100" dir="2700000" algn="tl">
                              <a:srgbClr val="000000">
                                <a:alpha val="43137"/>
                              </a:srgbClr>
                            </a:outerShdw>
                          </a:effectLst>
                        </a:rPr>
                        <a:t> Cty Changshin</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395522683"/>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43</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Ngô Thị Hồng Châu</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PCT </a:t>
                      </a:r>
                      <a:r>
                        <a:rPr lang="en-US" sz="2200" b="1" dirty="0" err="1">
                          <a:solidFill>
                            <a:schemeClr val="bg1"/>
                          </a:solidFill>
                          <a:effectLst>
                            <a:outerShdw blurRad="38100" dist="38100" dir="2700000" algn="tl">
                              <a:srgbClr val="000000">
                                <a:alpha val="43137"/>
                              </a:srgbClr>
                            </a:outerShdw>
                          </a:effectLst>
                        </a:rPr>
                        <a:t>CĐCS</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TCty</a:t>
                      </a:r>
                      <a:r>
                        <a:rPr lang="en-US" sz="2200" b="1" dirty="0">
                          <a:solidFill>
                            <a:schemeClr val="bg1"/>
                          </a:solidFill>
                          <a:effectLst>
                            <a:outerShdw blurRad="38100" dist="38100" dir="2700000" algn="tl">
                              <a:srgbClr val="000000">
                                <a:alpha val="43137"/>
                              </a:srgbClr>
                            </a:outerShdw>
                          </a:effectLst>
                        </a:rPr>
                        <a:t> Tín Nghĩa</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935311576"/>
                  </a:ext>
                </a:extLst>
              </a:tr>
              <a:tr h="289062">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44</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Phạm Trung Thuyên</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Ủy viên Ban Chấp hành, CT CĐCS Cty Vedan</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395121248"/>
                  </a:ext>
                </a:extLst>
              </a:tr>
              <a:tr h="289062">
                <a:tc>
                  <a:txBody>
                    <a:bodyPr/>
                    <a:lstStyle/>
                    <a:p>
                      <a:pPr algn="ctr">
                        <a:spcAft>
                          <a:spcPts val="0"/>
                        </a:spcAft>
                      </a:pPr>
                      <a:r>
                        <a:rPr lang="en-US" sz="2200" b="1" dirty="0">
                          <a:solidFill>
                            <a:schemeClr val="bg1"/>
                          </a:solidFill>
                          <a:effectLst>
                            <a:outerShdw blurRad="38100" dist="38100" dir="2700000" algn="tl">
                              <a:srgbClr val="000000">
                                <a:alpha val="43137"/>
                              </a:srgbClr>
                            </a:outerShdw>
                          </a:effectLst>
                        </a:rPr>
                        <a:t>45</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Đinh Sỹ Phúc</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Ban </a:t>
                      </a:r>
                      <a:r>
                        <a:rPr lang="en-US" sz="2200" b="1" dirty="0" err="1">
                          <a:solidFill>
                            <a:schemeClr val="bg1"/>
                          </a:solidFill>
                          <a:effectLst>
                            <a:outerShdw blurRad="38100" dist="38100" dir="2700000" algn="tl">
                              <a:srgbClr val="000000">
                                <a:alpha val="43137"/>
                              </a:srgbClr>
                            </a:outerShdw>
                          </a:effectLst>
                        </a:rPr>
                        <a:t>Chấp</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hành</a:t>
                      </a:r>
                      <a:r>
                        <a:rPr lang="en-US" sz="2200" b="1" dirty="0">
                          <a:solidFill>
                            <a:schemeClr val="bg1"/>
                          </a:solidFill>
                          <a:effectLst>
                            <a:outerShdw blurRad="38100" dist="38100" dir="2700000" algn="tl">
                              <a:srgbClr val="000000">
                                <a:alpha val="43137"/>
                              </a:srgbClr>
                            </a:outerShdw>
                          </a:effectLst>
                        </a:rPr>
                        <a:t>, CT </a:t>
                      </a:r>
                      <a:r>
                        <a:rPr lang="en-US" sz="2200" b="1" dirty="0" err="1">
                          <a:solidFill>
                            <a:schemeClr val="bg1"/>
                          </a:solidFill>
                          <a:effectLst>
                            <a:outerShdw blurRad="38100" dist="38100" dir="2700000" algn="tl">
                              <a:srgbClr val="000000">
                                <a:alpha val="43137"/>
                              </a:srgbClr>
                            </a:outerShdw>
                          </a:effectLst>
                        </a:rPr>
                        <a:t>CĐCS</a:t>
                      </a:r>
                      <a:r>
                        <a:rPr lang="en-US" sz="2200" b="1" dirty="0">
                          <a:solidFill>
                            <a:schemeClr val="bg1"/>
                          </a:solidFill>
                          <a:effectLst>
                            <a:outerShdw blurRad="38100" dist="38100" dir="2700000" algn="tl">
                              <a:srgbClr val="000000">
                                <a:alpha val="43137"/>
                              </a:srgbClr>
                            </a:outerShdw>
                          </a:effectLst>
                        </a:rPr>
                        <a:t> Cty </a:t>
                      </a:r>
                      <a:r>
                        <a:rPr lang="en-US" sz="2200" b="1" dirty="0" err="1">
                          <a:solidFill>
                            <a:schemeClr val="bg1"/>
                          </a:solidFill>
                          <a:effectLst>
                            <a:outerShdw blurRad="38100" dist="38100" dir="2700000" algn="tl">
                              <a:srgbClr val="000000">
                                <a:alpha val="43137"/>
                              </a:srgbClr>
                            </a:outerShdw>
                          </a:effectLst>
                        </a:rPr>
                        <a:t>TaekwangVina</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26305" marR="2630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4291149854"/>
                  </a:ext>
                </a:extLst>
              </a:tr>
            </a:tbl>
          </a:graphicData>
        </a:graphic>
      </p:graphicFrame>
    </p:spTree>
    <p:extLst>
      <p:ext uri="{BB962C8B-B14F-4D97-AF65-F5344CB8AC3E}">
        <p14:creationId xmlns:p14="http://schemas.microsoft.com/office/powerpoint/2010/main" val="2037341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Nút Hành động: Tiến hoặc Tiếp theo 72">
            <a:hlinkClick r:id="" action="ppaction://hlinkshowjump?jump=nextslide" highlightClick="1"/>
            <a:extLst>
              <a:ext uri="{FF2B5EF4-FFF2-40B4-BE49-F238E27FC236}">
                <a16:creationId xmlns:a16="http://schemas.microsoft.com/office/drawing/2014/main" xmlns="" id="{44E16D9D-59A3-419E-A7F5-B4069596D515}"/>
              </a:ext>
            </a:extLst>
          </p:cNvPr>
          <p:cNvSpPr/>
          <p:nvPr/>
        </p:nvSpPr>
        <p:spPr>
          <a:xfrm>
            <a:off x="11447722" y="6486449"/>
            <a:ext cx="325178" cy="30133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xmlns="" id="{1B927F43-B1DC-4472-BF2C-2AB3E9612297}"/>
              </a:ext>
            </a:extLst>
          </p:cNvPr>
          <p:cNvSpPr>
            <a:spLocks noGrp="1"/>
          </p:cNvSpPr>
          <p:nvPr>
            <p:ph type="title"/>
          </p:nvPr>
        </p:nvSpPr>
        <p:spPr>
          <a:xfrm>
            <a:off x="2667000" y="0"/>
            <a:ext cx="8686800" cy="1485191"/>
          </a:xfrm>
        </p:spPr>
        <p:txBody>
          <a:bodyPr>
            <a:noAutofit/>
          </a:bodyPr>
          <a:lstStyle/>
          <a:p>
            <a:pPr algn="ct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BAN TH</a:t>
            </a:r>
            <a:r>
              <a:rPr lang="vi-VN"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ỜNG</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VỤ</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LĐLĐ TỈNH</a:t>
            </a:r>
            <a:b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NHIỆM</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KỲ</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2018 – 2023</a:t>
            </a:r>
            <a:endParaRPr lang="en-US" sz="3200" dirty="0"/>
          </a:p>
        </p:txBody>
      </p:sp>
      <p:sp>
        <p:nvSpPr>
          <p:cNvPr id="8" name="Hộp Văn bản 7">
            <a:extLst>
              <a:ext uri="{FF2B5EF4-FFF2-40B4-BE49-F238E27FC236}">
                <a16:creationId xmlns:a16="http://schemas.microsoft.com/office/drawing/2014/main" xmlns="" id="{BAC1B281-6BCB-4EB4-A0E4-1DA16C0CA956}"/>
              </a:ext>
            </a:extLst>
          </p:cNvPr>
          <p:cNvSpPr txBox="1"/>
          <p:nvPr/>
        </p:nvSpPr>
        <p:spPr>
          <a:xfrm>
            <a:off x="2231939" y="3535120"/>
            <a:ext cx="2331594"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a:ln w="3175">
                  <a:noFill/>
                </a:ln>
                <a:solidFill>
                  <a:srgbClr val="FF0000"/>
                </a:solidFill>
              </a:rPr>
              <a:t>NGUYỄN THỊ NHƯ Ý</a:t>
            </a:r>
          </a:p>
        </p:txBody>
      </p:sp>
      <p:pic>
        <p:nvPicPr>
          <p:cNvPr id="6" name="Hình ảnh 5">
            <a:extLst>
              <a:ext uri="{FF2B5EF4-FFF2-40B4-BE49-F238E27FC236}">
                <a16:creationId xmlns:a16="http://schemas.microsoft.com/office/drawing/2014/main" xmlns="" id="{AB472D3F-C7A9-4B19-ACCA-B5BDBC5CE630}"/>
              </a:ext>
            </a:extLst>
          </p:cNvPr>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7736" y="1376729"/>
            <a:ext cx="162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1">
            <a:extLst>
              <a:ext uri="{FF2B5EF4-FFF2-40B4-BE49-F238E27FC236}">
                <a16:creationId xmlns:a16="http://schemas.microsoft.com/office/drawing/2014/main" xmlns="" id="{1858B0EE-0EB0-424B-830F-BD0397C6ACC6}"/>
              </a:ext>
            </a:extLst>
          </p:cNvPr>
          <p:cNvPicPr preferRelativeResize="0">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03000" y="1375120"/>
            <a:ext cx="162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Hình ảnh 369">
            <a:extLst>
              <a:ext uri="{FF2B5EF4-FFF2-40B4-BE49-F238E27FC236}">
                <a16:creationId xmlns:a16="http://schemas.microsoft.com/office/drawing/2014/main" xmlns="" id="{CDA5B782-ADC7-49A4-9AAA-E903B629562B}"/>
              </a:ext>
            </a:extLst>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6734" y="1375120"/>
            <a:ext cx="162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7">
            <a:extLst>
              <a:ext uri="{FF2B5EF4-FFF2-40B4-BE49-F238E27FC236}">
                <a16:creationId xmlns:a16="http://schemas.microsoft.com/office/drawing/2014/main" xmlns="" id="{542A4CC4-A661-4EC0-A089-2C56ABE6B78D}"/>
              </a:ext>
            </a:extLst>
          </p:cNvPr>
          <p:cNvPicPr preferRelativeResize="0">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9867" y="1375120"/>
            <a:ext cx="162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4802">
            <a:extLst>
              <a:ext uri="{FF2B5EF4-FFF2-40B4-BE49-F238E27FC236}">
                <a16:creationId xmlns:a16="http://schemas.microsoft.com/office/drawing/2014/main" xmlns="" id="{19AD6007-AD2F-4ADC-8F9E-53C5B0DACFA0}"/>
              </a:ext>
            </a:extLst>
          </p:cNvPr>
          <p:cNvPicPr preferRelativeResize="0">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5533" y="4108945"/>
            <a:ext cx="162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1">
            <a:extLst>
              <a:ext uri="{FF2B5EF4-FFF2-40B4-BE49-F238E27FC236}">
                <a16:creationId xmlns:a16="http://schemas.microsoft.com/office/drawing/2014/main" xmlns="" id="{4C74E3E2-2270-4DDC-8FE5-59B7A5B12E3C}"/>
              </a:ext>
            </a:extLst>
          </p:cNvPr>
          <p:cNvPicPr preferRelativeResize="0">
            <a:picLock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68666" y="4108945"/>
            <a:ext cx="162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4">
            <a:extLst>
              <a:ext uri="{FF2B5EF4-FFF2-40B4-BE49-F238E27FC236}">
                <a16:creationId xmlns:a16="http://schemas.microsoft.com/office/drawing/2014/main" xmlns="" id="{29C696F9-158B-4E1A-A01E-16F5E5F56B2F}"/>
              </a:ext>
            </a:extLst>
          </p:cNvPr>
          <p:cNvPicPr preferRelativeResize="0">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9867" y="4108945"/>
            <a:ext cx="162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396">
            <a:extLst>
              <a:ext uri="{FF2B5EF4-FFF2-40B4-BE49-F238E27FC236}">
                <a16:creationId xmlns:a16="http://schemas.microsoft.com/office/drawing/2014/main" xmlns="" id="{DD99FDF2-4CE8-4D05-9657-6A78A84FE250}"/>
              </a:ext>
            </a:extLst>
          </p:cNvPr>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9803000" y="4108945"/>
            <a:ext cx="1620000" cy="2160000"/>
          </a:xfrm>
          <a:prstGeom prst="rect">
            <a:avLst/>
          </a:prstGeom>
        </p:spPr>
      </p:pic>
      <p:sp>
        <p:nvSpPr>
          <p:cNvPr id="64" name="Hộp Văn bản 63">
            <a:extLst>
              <a:ext uri="{FF2B5EF4-FFF2-40B4-BE49-F238E27FC236}">
                <a16:creationId xmlns:a16="http://schemas.microsoft.com/office/drawing/2014/main" xmlns="" id="{A70D3931-B6CA-492E-9A0A-D22C8300A917}"/>
              </a:ext>
            </a:extLst>
          </p:cNvPr>
          <p:cNvSpPr txBox="1"/>
          <p:nvPr/>
        </p:nvSpPr>
        <p:spPr>
          <a:xfrm>
            <a:off x="4640937" y="3535120"/>
            <a:ext cx="2331594"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a:ln w="3175">
                  <a:noFill/>
                </a:ln>
                <a:solidFill>
                  <a:srgbClr val="FF0000"/>
                </a:solidFill>
              </a:rPr>
              <a:t>TĂNG QUỐC </a:t>
            </a:r>
            <a:r>
              <a:rPr lang="en-US" sz="2000" b="1" dirty="0" err="1">
                <a:ln w="3175">
                  <a:noFill/>
                </a:ln>
                <a:solidFill>
                  <a:srgbClr val="FF0000"/>
                </a:solidFill>
              </a:rPr>
              <a:t>LẬP</a:t>
            </a:r>
            <a:endParaRPr lang="en-US" sz="2000" b="1" dirty="0">
              <a:ln w="3175">
                <a:noFill/>
              </a:ln>
              <a:solidFill>
                <a:srgbClr val="FF0000"/>
              </a:solidFill>
            </a:endParaRPr>
          </a:p>
        </p:txBody>
      </p:sp>
      <p:sp>
        <p:nvSpPr>
          <p:cNvPr id="65" name="Hộp Văn bản 64">
            <a:extLst>
              <a:ext uri="{FF2B5EF4-FFF2-40B4-BE49-F238E27FC236}">
                <a16:creationId xmlns:a16="http://schemas.microsoft.com/office/drawing/2014/main" xmlns="" id="{D7F980C7-7FD9-4030-8F94-1A62CB470D33}"/>
              </a:ext>
            </a:extLst>
          </p:cNvPr>
          <p:cNvSpPr txBox="1"/>
          <p:nvPr/>
        </p:nvSpPr>
        <p:spPr>
          <a:xfrm>
            <a:off x="7049935" y="3535120"/>
            <a:ext cx="2331594"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a:ln w="3175">
                  <a:noFill/>
                </a:ln>
                <a:solidFill>
                  <a:srgbClr val="FF0000"/>
                </a:solidFill>
              </a:rPr>
              <a:t>HỒ THANH HỒNG</a:t>
            </a:r>
          </a:p>
        </p:txBody>
      </p:sp>
      <p:sp>
        <p:nvSpPr>
          <p:cNvPr id="66" name="Hộp Văn bản 65">
            <a:extLst>
              <a:ext uri="{FF2B5EF4-FFF2-40B4-BE49-F238E27FC236}">
                <a16:creationId xmlns:a16="http://schemas.microsoft.com/office/drawing/2014/main" xmlns="" id="{8930E024-9010-4B31-9DB7-C16FA91C91DA}"/>
              </a:ext>
            </a:extLst>
          </p:cNvPr>
          <p:cNvSpPr txBox="1"/>
          <p:nvPr/>
        </p:nvSpPr>
        <p:spPr>
          <a:xfrm>
            <a:off x="9458933" y="3535120"/>
            <a:ext cx="2331594"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err="1">
                <a:ln w="3175">
                  <a:noFill/>
                </a:ln>
                <a:solidFill>
                  <a:srgbClr val="FF0000"/>
                </a:solidFill>
              </a:rPr>
              <a:t>NÔNG</a:t>
            </a:r>
            <a:r>
              <a:rPr lang="en-US" sz="2000" b="1" dirty="0">
                <a:ln w="3175">
                  <a:noFill/>
                </a:ln>
                <a:solidFill>
                  <a:srgbClr val="FF0000"/>
                </a:solidFill>
              </a:rPr>
              <a:t> VĂN DŨNG</a:t>
            </a:r>
          </a:p>
        </p:txBody>
      </p:sp>
      <p:sp>
        <p:nvSpPr>
          <p:cNvPr id="67" name="Hộp Văn bản 66">
            <a:extLst>
              <a:ext uri="{FF2B5EF4-FFF2-40B4-BE49-F238E27FC236}">
                <a16:creationId xmlns:a16="http://schemas.microsoft.com/office/drawing/2014/main" xmlns="" id="{79F10455-D829-4566-9EC9-2C2F107673B6}"/>
              </a:ext>
            </a:extLst>
          </p:cNvPr>
          <p:cNvSpPr txBox="1"/>
          <p:nvPr/>
        </p:nvSpPr>
        <p:spPr>
          <a:xfrm>
            <a:off x="2231939" y="6317979"/>
            <a:ext cx="2331594"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a:ln w="3175">
                  <a:noFill/>
                </a:ln>
                <a:solidFill>
                  <a:srgbClr val="FF0000"/>
                </a:solidFill>
              </a:rPr>
              <a:t>LÊ </a:t>
            </a:r>
            <a:r>
              <a:rPr lang="en-US" sz="2000" b="1" dirty="0" err="1">
                <a:ln w="3175">
                  <a:noFill/>
                </a:ln>
                <a:solidFill>
                  <a:srgbClr val="FF0000"/>
                </a:solidFill>
              </a:rPr>
              <a:t>HỮU</a:t>
            </a:r>
            <a:r>
              <a:rPr lang="en-US" sz="2000" b="1" dirty="0">
                <a:ln w="3175">
                  <a:noFill/>
                </a:ln>
                <a:solidFill>
                  <a:srgbClr val="FF0000"/>
                </a:solidFill>
              </a:rPr>
              <a:t> HIỀN</a:t>
            </a:r>
          </a:p>
        </p:txBody>
      </p:sp>
      <p:sp>
        <p:nvSpPr>
          <p:cNvPr id="68" name="Hộp Văn bản 67">
            <a:extLst>
              <a:ext uri="{FF2B5EF4-FFF2-40B4-BE49-F238E27FC236}">
                <a16:creationId xmlns:a16="http://schemas.microsoft.com/office/drawing/2014/main" xmlns="" id="{44BB36D1-893A-45FE-A2C9-7FB793A799CD}"/>
              </a:ext>
            </a:extLst>
          </p:cNvPr>
          <p:cNvSpPr txBox="1"/>
          <p:nvPr/>
        </p:nvSpPr>
        <p:spPr>
          <a:xfrm>
            <a:off x="4640937" y="6317979"/>
            <a:ext cx="2331594"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a:ln w="3175">
                  <a:noFill/>
                </a:ln>
                <a:solidFill>
                  <a:srgbClr val="FF0000"/>
                </a:solidFill>
              </a:rPr>
              <a:t>NGUYỄN </a:t>
            </a:r>
            <a:r>
              <a:rPr lang="en-US" sz="2000" b="1" dirty="0" err="1">
                <a:ln w="3175">
                  <a:noFill/>
                </a:ln>
                <a:solidFill>
                  <a:srgbClr val="FF0000"/>
                </a:solidFill>
              </a:rPr>
              <a:t>THỊ</a:t>
            </a:r>
            <a:r>
              <a:rPr lang="en-US" sz="2000" b="1" dirty="0">
                <a:ln w="3175">
                  <a:noFill/>
                </a:ln>
                <a:solidFill>
                  <a:srgbClr val="FF0000"/>
                </a:solidFill>
              </a:rPr>
              <a:t> </a:t>
            </a:r>
            <a:r>
              <a:rPr lang="en-US" sz="2000" b="1" dirty="0" err="1">
                <a:ln w="3175">
                  <a:noFill/>
                </a:ln>
                <a:solidFill>
                  <a:srgbClr val="FF0000"/>
                </a:solidFill>
              </a:rPr>
              <a:t>THÚY</a:t>
            </a:r>
            <a:endParaRPr lang="en-US" sz="2000" b="1" dirty="0">
              <a:ln w="3175">
                <a:noFill/>
              </a:ln>
              <a:solidFill>
                <a:srgbClr val="FF0000"/>
              </a:solidFill>
            </a:endParaRPr>
          </a:p>
        </p:txBody>
      </p:sp>
      <p:sp>
        <p:nvSpPr>
          <p:cNvPr id="69" name="Hộp Văn bản 68">
            <a:extLst>
              <a:ext uri="{FF2B5EF4-FFF2-40B4-BE49-F238E27FC236}">
                <a16:creationId xmlns:a16="http://schemas.microsoft.com/office/drawing/2014/main" xmlns="" id="{24D96F6F-F835-4F90-8E09-BD4A8A6456C0}"/>
              </a:ext>
            </a:extLst>
          </p:cNvPr>
          <p:cNvSpPr txBox="1"/>
          <p:nvPr/>
        </p:nvSpPr>
        <p:spPr>
          <a:xfrm>
            <a:off x="7049935" y="6317979"/>
            <a:ext cx="2331594"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a:ln w="3175">
                  <a:noFill/>
                </a:ln>
                <a:solidFill>
                  <a:srgbClr val="FF0000"/>
                </a:solidFill>
              </a:rPr>
              <a:t>KIỀU MINH SINH</a:t>
            </a:r>
          </a:p>
        </p:txBody>
      </p:sp>
      <p:sp>
        <p:nvSpPr>
          <p:cNvPr id="70" name="Hộp Văn bản 69">
            <a:extLst>
              <a:ext uri="{FF2B5EF4-FFF2-40B4-BE49-F238E27FC236}">
                <a16:creationId xmlns:a16="http://schemas.microsoft.com/office/drawing/2014/main" xmlns="" id="{10C570C9-4046-4971-9ADC-EAE0D7A62903}"/>
              </a:ext>
            </a:extLst>
          </p:cNvPr>
          <p:cNvSpPr txBox="1"/>
          <p:nvPr/>
        </p:nvSpPr>
        <p:spPr>
          <a:xfrm>
            <a:off x="9458933" y="6317979"/>
            <a:ext cx="2331594"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a:ln w="3175">
                  <a:noFill/>
                </a:ln>
                <a:solidFill>
                  <a:srgbClr val="FF0000"/>
                </a:solidFill>
              </a:rPr>
              <a:t>NGUYỄN VIỆT HOÀI</a:t>
            </a:r>
          </a:p>
        </p:txBody>
      </p:sp>
      <p:sp>
        <p:nvSpPr>
          <p:cNvPr id="71" name="Nút Hành động: Đến Trang chủ 70">
            <a:hlinkClick r:id="rId10" action="ppaction://hlinksldjump" highlightClick="1"/>
            <a:extLst>
              <a:ext uri="{FF2B5EF4-FFF2-40B4-BE49-F238E27FC236}">
                <a16:creationId xmlns:a16="http://schemas.microsoft.com/office/drawing/2014/main" xmlns="" id="{428CFC32-219D-421B-B319-E21AC10C0AA1}"/>
              </a:ext>
            </a:extLst>
          </p:cNvPr>
          <p:cNvSpPr/>
          <p:nvPr/>
        </p:nvSpPr>
        <p:spPr>
          <a:xfrm>
            <a:off x="11772900" y="6486449"/>
            <a:ext cx="310230" cy="3013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327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927F43-B1DC-4472-BF2C-2AB3E9612297}"/>
              </a:ext>
            </a:extLst>
          </p:cNvPr>
          <p:cNvSpPr>
            <a:spLocks noGrp="1"/>
          </p:cNvSpPr>
          <p:nvPr>
            <p:ph type="title"/>
          </p:nvPr>
        </p:nvSpPr>
        <p:spPr>
          <a:xfrm>
            <a:off x="2667000" y="0"/>
            <a:ext cx="8686800" cy="1485191"/>
          </a:xfrm>
        </p:spPr>
        <p:txBody>
          <a:bodyPr>
            <a:noAutofit/>
          </a:bodyPr>
          <a:lstStyle/>
          <a:p>
            <a:pPr algn="ct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BAN TH</a:t>
            </a:r>
            <a:r>
              <a:rPr lang="vi-VN"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ỜNG</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VỤ</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LĐLĐ TỈNH</a:t>
            </a:r>
            <a:b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NHIỆM</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KỲ</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2018 – 2023</a:t>
            </a:r>
            <a:endParaRPr lang="en-US" sz="3200" dirty="0"/>
          </a:p>
        </p:txBody>
      </p:sp>
      <p:sp>
        <p:nvSpPr>
          <p:cNvPr id="8" name="Hộp Văn bản 7">
            <a:extLst>
              <a:ext uri="{FF2B5EF4-FFF2-40B4-BE49-F238E27FC236}">
                <a16:creationId xmlns:a16="http://schemas.microsoft.com/office/drawing/2014/main" xmlns="" id="{BAC1B281-6BCB-4EB4-A0E4-1DA16C0CA956}"/>
              </a:ext>
            </a:extLst>
          </p:cNvPr>
          <p:cNvSpPr txBox="1"/>
          <p:nvPr/>
        </p:nvSpPr>
        <p:spPr>
          <a:xfrm>
            <a:off x="3085633" y="3535120"/>
            <a:ext cx="2331594"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a:ln w="3175">
                  <a:noFill/>
                </a:ln>
                <a:solidFill>
                  <a:srgbClr val="FF0000"/>
                </a:solidFill>
              </a:rPr>
              <a:t>LÊ VĂN VANG</a:t>
            </a:r>
          </a:p>
        </p:txBody>
      </p:sp>
      <p:sp>
        <p:nvSpPr>
          <p:cNvPr id="64" name="Hộp Văn bản 63">
            <a:extLst>
              <a:ext uri="{FF2B5EF4-FFF2-40B4-BE49-F238E27FC236}">
                <a16:creationId xmlns:a16="http://schemas.microsoft.com/office/drawing/2014/main" xmlns="" id="{A70D3931-B6CA-492E-9A0A-D22C8300A917}"/>
              </a:ext>
            </a:extLst>
          </p:cNvPr>
          <p:cNvSpPr txBox="1"/>
          <p:nvPr/>
        </p:nvSpPr>
        <p:spPr>
          <a:xfrm>
            <a:off x="5774267" y="3535120"/>
            <a:ext cx="2486402"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a:ln w="3175">
                  <a:noFill/>
                </a:ln>
                <a:solidFill>
                  <a:srgbClr val="FF0000"/>
                </a:solidFill>
              </a:rPr>
              <a:t>NGUYỄN ĐỨC THÀNH</a:t>
            </a:r>
          </a:p>
        </p:txBody>
      </p:sp>
      <p:sp>
        <p:nvSpPr>
          <p:cNvPr id="65" name="Hộp Văn bản 64">
            <a:extLst>
              <a:ext uri="{FF2B5EF4-FFF2-40B4-BE49-F238E27FC236}">
                <a16:creationId xmlns:a16="http://schemas.microsoft.com/office/drawing/2014/main" xmlns="" id="{D7F980C7-7FD9-4030-8F94-1A62CB470D33}"/>
              </a:ext>
            </a:extLst>
          </p:cNvPr>
          <p:cNvSpPr txBox="1"/>
          <p:nvPr/>
        </p:nvSpPr>
        <p:spPr>
          <a:xfrm>
            <a:off x="8574904" y="3535120"/>
            <a:ext cx="2331594"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err="1">
                <a:ln w="3175">
                  <a:noFill/>
                </a:ln>
                <a:solidFill>
                  <a:srgbClr val="FF0000"/>
                </a:solidFill>
              </a:rPr>
              <a:t>PHẠM</a:t>
            </a:r>
            <a:r>
              <a:rPr lang="en-US" sz="2000" b="1" dirty="0">
                <a:ln w="3175">
                  <a:noFill/>
                </a:ln>
                <a:solidFill>
                  <a:srgbClr val="FF0000"/>
                </a:solidFill>
              </a:rPr>
              <a:t> VĂN CHIẾN</a:t>
            </a:r>
          </a:p>
        </p:txBody>
      </p:sp>
      <p:sp>
        <p:nvSpPr>
          <p:cNvPr id="67" name="Hộp Văn bản 66">
            <a:extLst>
              <a:ext uri="{FF2B5EF4-FFF2-40B4-BE49-F238E27FC236}">
                <a16:creationId xmlns:a16="http://schemas.microsoft.com/office/drawing/2014/main" xmlns="" id="{79F10455-D829-4566-9EC9-2C2F107673B6}"/>
              </a:ext>
            </a:extLst>
          </p:cNvPr>
          <p:cNvSpPr txBox="1"/>
          <p:nvPr/>
        </p:nvSpPr>
        <p:spPr>
          <a:xfrm>
            <a:off x="3085633" y="6317979"/>
            <a:ext cx="2331594"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a:ln w="3175">
                  <a:noFill/>
                </a:ln>
                <a:solidFill>
                  <a:srgbClr val="FF0000"/>
                </a:solidFill>
              </a:rPr>
              <a:t>NGUYỄN </a:t>
            </a:r>
            <a:r>
              <a:rPr lang="en-US" sz="2000" b="1" dirty="0" err="1">
                <a:ln w="3175">
                  <a:noFill/>
                </a:ln>
                <a:solidFill>
                  <a:srgbClr val="FF0000"/>
                </a:solidFill>
              </a:rPr>
              <a:t>THỊ</a:t>
            </a:r>
            <a:r>
              <a:rPr lang="en-US" sz="2000" b="1" dirty="0">
                <a:ln w="3175">
                  <a:noFill/>
                </a:ln>
                <a:solidFill>
                  <a:srgbClr val="FF0000"/>
                </a:solidFill>
              </a:rPr>
              <a:t> TUYẾT</a:t>
            </a:r>
          </a:p>
        </p:txBody>
      </p:sp>
      <p:sp>
        <p:nvSpPr>
          <p:cNvPr id="68" name="Hộp Văn bản 67">
            <a:extLst>
              <a:ext uri="{FF2B5EF4-FFF2-40B4-BE49-F238E27FC236}">
                <a16:creationId xmlns:a16="http://schemas.microsoft.com/office/drawing/2014/main" xmlns="" id="{44BB36D1-893A-45FE-A2C9-7FB793A799CD}"/>
              </a:ext>
            </a:extLst>
          </p:cNvPr>
          <p:cNvSpPr txBox="1"/>
          <p:nvPr/>
        </p:nvSpPr>
        <p:spPr>
          <a:xfrm>
            <a:off x="5774267" y="6317979"/>
            <a:ext cx="2486402"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err="1">
                <a:ln w="3175">
                  <a:noFill/>
                </a:ln>
                <a:solidFill>
                  <a:srgbClr val="FF0000"/>
                </a:solidFill>
              </a:rPr>
              <a:t>PHẠM</a:t>
            </a:r>
            <a:r>
              <a:rPr lang="en-US" sz="2000" b="1" dirty="0">
                <a:ln w="3175">
                  <a:noFill/>
                </a:ln>
                <a:solidFill>
                  <a:srgbClr val="FF0000"/>
                </a:solidFill>
              </a:rPr>
              <a:t> MINH THÀNH</a:t>
            </a:r>
          </a:p>
        </p:txBody>
      </p:sp>
      <p:sp>
        <p:nvSpPr>
          <p:cNvPr id="69" name="Hộp Văn bản 68">
            <a:extLst>
              <a:ext uri="{FF2B5EF4-FFF2-40B4-BE49-F238E27FC236}">
                <a16:creationId xmlns:a16="http://schemas.microsoft.com/office/drawing/2014/main" xmlns="" id="{24D96F6F-F835-4F90-8E09-BD4A8A6456C0}"/>
              </a:ext>
            </a:extLst>
          </p:cNvPr>
          <p:cNvSpPr txBox="1"/>
          <p:nvPr/>
        </p:nvSpPr>
        <p:spPr>
          <a:xfrm>
            <a:off x="8574904" y="6317979"/>
            <a:ext cx="2331594"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a:ln w="3175">
                  <a:noFill/>
                </a:ln>
                <a:solidFill>
                  <a:srgbClr val="FF0000"/>
                </a:solidFill>
              </a:rPr>
              <a:t>HỒ VĂN LỘC</a:t>
            </a:r>
          </a:p>
        </p:txBody>
      </p:sp>
      <p:sp>
        <p:nvSpPr>
          <p:cNvPr id="71" name="Nút Hành động: Đến Trang chủ 70">
            <a:hlinkClick r:id="rId2" action="ppaction://hlinksldjump" highlightClick="1"/>
            <a:extLst>
              <a:ext uri="{FF2B5EF4-FFF2-40B4-BE49-F238E27FC236}">
                <a16:creationId xmlns:a16="http://schemas.microsoft.com/office/drawing/2014/main" xmlns="" id="{428CFC32-219D-421B-B319-E21AC10C0AA1}"/>
              </a:ext>
            </a:extLst>
          </p:cNvPr>
          <p:cNvSpPr/>
          <p:nvPr/>
        </p:nvSpPr>
        <p:spPr>
          <a:xfrm>
            <a:off x="11772900" y="6486449"/>
            <a:ext cx="310230" cy="3013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22" descr="C:\Users\NGUYENVANTHANG\Desktop\Photos nhan su BCH va UBKT khoa V\Tuyet CDKCN.jpg">
            <a:extLst>
              <a:ext uri="{FF2B5EF4-FFF2-40B4-BE49-F238E27FC236}">
                <a16:creationId xmlns:a16="http://schemas.microsoft.com/office/drawing/2014/main" xmlns="" id="{46E73F82-52CD-47FB-A0D9-C00CA8F84AF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430" y="4108945"/>
            <a:ext cx="1620000" cy="218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3">
            <a:extLst>
              <a:ext uri="{FF2B5EF4-FFF2-40B4-BE49-F238E27FC236}">
                <a16:creationId xmlns:a16="http://schemas.microsoft.com/office/drawing/2014/main" xmlns="" id="{6F74EF7A-7B11-460B-8FB3-97411D081212}"/>
              </a:ext>
            </a:extLst>
          </p:cNvPr>
          <p:cNvPicPr preferRelativeResize="0">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1430" y="1375120"/>
            <a:ext cx="162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a:extLst>
              <a:ext uri="{FF2B5EF4-FFF2-40B4-BE49-F238E27FC236}">
                <a16:creationId xmlns:a16="http://schemas.microsoft.com/office/drawing/2014/main" xmlns="" id="{B1A01204-C3BF-4367-839C-43EFEDB55851}"/>
              </a:ext>
            </a:extLst>
          </p:cNvPr>
          <p:cNvPicPr preferRelativeResize="0">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30701" y="1375120"/>
            <a:ext cx="162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a:extLst>
              <a:ext uri="{FF2B5EF4-FFF2-40B4-BE49-F238E27FC236}">
                <a16:creationId xmlns:a16="http://schemas.microsoft.com/office/drawing/2014/main" xmlns="" id="{CD8C8EBC-8736-4E86-A4D0-C95058906008}"/>
              </a:ext>
            </a:extLst>
          </p:cNvPr>
          <p:cNvPicPr preferRelativeResize="0">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7468" y="1375120"/>
            <a:ext cx="162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xmlns="" id="{E6821C9A-0BDB-4E42-A652-8E7E0F7388FB}"/>
              </a:ext>
            </a:extLst>
          </p:cNvPr>
          <p:cNvPicPr preferRelativeResize="0">
            <a:picLock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1603" y="4108945"/>
            <a:ext cx="162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a:extLst>
              <a:ext uri="{FF2B5EF4-FFF2-40B4-BE49-F238E27FC236}">
                <a16:creationId xmlns:a16="http://schemas.microsoft.com/office/drawing/2014/main" xmlns="" id="{3AE4A188-9B84-40D5-9C77-48B0BED5A689}"/>
              </a:ext>
            </a:extLst>
          </p:cNvPr>
          <p:cNvPicPr preferRelativeResize="0">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30701" y="4108945"/>
            <a:ext cx="162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Nút Hành động: Lùi hoặc Trước 26">
            <a:hlinkClick r:id="" action="ppaction://hlinkshowjump?jump=previousslide" highlightClick="1"/>
            <a:extLst>
              <a:ext uri="{FF2B5EF4-FFF2-40B4-BE49-F238E27FC236}">
                <a16:creationId xmlns:a16="http://schemas.microsoft.com/office/drawing/2014/main" xmlns="" id="{99DCC1BB-540A-4D99-A7EE-CDB29E4424A0}"/>
              </a:ext>
            </a:extLst>
          </p:cNvPr>
          <p:cNvSpPr/>
          <p:nvPr/>
        </p:nvSpPr>
        <p:spPr>
          <a:xfrm>
            <a:off x="11137492" y="6486449"/>
            <a:ext cx="310230" cy="30133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Nút Hành động: Tiến hoặc Tiếp theo 27">
            <a:hlinkClick r:id="" action="ppaction://hlinkshowjump?jump=nextslide" highlightClick="1"/>
            <a:extLst>
              <a:ext uri="{FF2B5EF4-FFF2-40B4-BE49-F238E27FC236}">
                <a16:creationId xmlns:a16="http://schemas.microsoft.com/office/drawing/2014/main" xmlns="" id="{C281A1F5-FA47-4DA2-B8F8-7099A8D2B426}"/>
              </a:ext>
            </a:extLst>
          </p:cNvPr>
          <p:cNvSpPr/>
          <p:nvPr/>
        </p:nvSpPr>
        <p:spPr>
          <a:xfrm>
            <a:off x="11447722" y="6486449"/>
            <a:ext cx="325178" cy="30133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030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927F43-B1DC-4472-BF2C-2AB3E9612297}"/>
              </a:ext>
            </a:extLst>
          </p:cNvPr>
          <p:cNvSpPr>
            <a:spLocks noGrp="1"/>
          </p:cNvSpPr>
          <p:nvPr>
            <p:ph type="title"/>
          </p:nvPr>
        </p:nvSpPr>
        <p:spPr>
          <a:xfrm>
            <a:off x="2667000" y="365125"/>
            <a:ext cx="8686800" cy="1325563"/>
          </a:xfrm>
        </p:spPr>
        <p:txBody>
          <a:bodyPr>
            <a:noAutofit/>
          </a:bodyPr>
          <a:lstStyle/>
          <a:p>
            <a:pPr algn="ct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TỊCH</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LĐLĐ TỈNH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NHIỆM</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KỲ</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2018 – 2023</a:t>
            </a:r>
            <a:endParaRPr lang="en-US" sz="3200" dirty="0"/>
          </a:p>
        </p:txBody>
      </p:sp>
      <p:sp>
        <p:nvSpPr>
          <p:cNvPr id="8" name="Hộp Văn bản 7">
            <a:extLst>
              <a:ext uri="{FF2B5EF4-FFF2-40B4-BE49-F238E27FC236}">
                <a16:creationId xmlns:a16="http://schemas.microsoft.com/office/drawing/2014/main" xmlns="" id="{BAC1B281-6BCB-4EB4-A0E4-1DA16C0CA956}"/>
              </a:ext>
            </a:extLst>
          </p:cNvPr>
          <p:cNvSpPr txBox="1"/>
          <p:nvPr/>
        </p:nvSpPr>
        <p:spPr>
          <a:xfrm>
            <a:off x="4496146" y="5743401"/>
            <a:ext cx="4952654" cy="707886"/>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4000" b="1" dirty="0">
                <a:ln w="3175">
                  <a:noFill/>
                </a:ln>
                <a:solidFill>
                  <a:srgbClr val="FF0000"/>
                </a:solidFill>
              </a:rPr>
              <a:t>NGUYỄN THỊ NHƯ Ý</a:t>
            </a:r>
          </a:p>
        </p:txBody>
      </p:sp>
      <p:pic>
        <p:nvPicPr>
          <p:cNvPr id="6" name="Hình ảnh 5">
            <a:extLst>
              <a:ext uri="{FF2B5EF4-FFF2-40B4-BE49-F238E27FC236}">
                <a16:creationId xmlns:a16="http://schemas.microsoft.com/office/drawing/2014/main" xmlns="" id="{AB472D3F-C7A9-4B19-ACCA-B5BDBC5CE630}"/>
              </a:ext>
            </a:extLst>
          </p:cNvPr>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2139" y="1907509"/>
            <a:ext cx="2620668" cy="349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Nút Hành động: Đến Trang chủ 14">
            <a:hlinkClick r:id="rId3" action="ppaction://hlinksldjump" highlightClick="1"/>
            <a:extLst>
              <a:ext uri="{FF2B5EF4-FFF2-40B4-BE49-F238E27FC236}">
                <a16:creationId xmlns:a16="http://schemas.microsoft.com/office/drawing/2014/main" xmlns="" id="{93ABA5A4-9D8F-495C-9423-4E2CEEE37DB4}"/>
              </a:ext>
            </a:extLst>
          </p:cNvPr>
          <p:cNvSpPr/>
          <p:nvPr/>
        </p:nvSpPr>
        <p:spPr>
          <a:xfrm>
            <a:off x="11772900" y="6486449"/>
            <a:ext cx="310230" cy="3013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út Hành động: Lùi hoặc Trước 16">
            <a:hlinkClick r:id="" action="ppaction://hlinkshowjump?jump=previousslide" highlightClick="1"/>
            <a:extLst>
              <a:ext uri="{FF2B5EF4-FFF2-40B4-BE49-F238E27FC236}">
                <a16:creationId xmlns:a16="http://schemas.microsoft.com/office/drawing/2014/main" xmlns="" id="{3A8DB1BC-D611-4477-AD72-2B67D23F0FE6}"/>
              </a:ext>
            </a:extLst>
          </p:cNvPr>
          <p:cNvSpPr/>
          <p:nvPr/>
        </p:nvSpPr>
        <p:spPr>
          <a:xfrm>
            <a:off x="11137492" y="6486449"/>
            <a:ext cx="310230" cy="30133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Nút Hành động: Tiến hoặc Tiếp theo 17">
            <a:hlinkClick r:id="" action="ppaction://hlinkshowjump?jump=nextslide" highlightClick="1"/>
            <a:extLst>
              <a:ext uri="{FF2B5EF4-FFF2-40B4-BE49-F238E27FC236}">
                <a16:creationId xmlns:a16="http://schemas.microsoft.com/office/drawing/2014/main" xmlns="" id="{1A2A0720-284D-4089-A4EA-B6FC383B4783}"/>
              </a:ext>
            </a:extLst>
          </p:cNvPr>
          <p:cNvSpPr/>
          <p:nvPr/>
        </p:nvSpPr>
        <p:spPr>
          <a:xfrm>
            <a:off x="11447722" y="6486449"/>
            <a:ext cx="325178" cy="30133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296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927F43-B1DC-4472-BF2C-2AB3E9612297}"/>
              </a:ext>
            </a:extLst>
          </p:cNvPr>
          <p:cNvSpPr>
            <a:spLocks noGrp="1"/>
          </p:cNvSpPr>
          <p:nvPr>
            <p:ph type="title"/>
          </p:nvPr>
        </p:nvSpPr>
        <p:spPr>
          <a:xfrm>
            <a:off x="2667000" y="365125"/>
            <a:ext cx="8686800" cy="1325563"/>
          </a:xfrm>
        </p:spPr>
        <p:txBody>
          <a:bodyPr>
            <a:noAutofit/>
          </a:bodyPr>
          <a:lstStyle/>
          <a:p>
            <a:pPr algn="ct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PHÓ</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TỊCH</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LĐLĐ TỈNH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NHIỆM</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KỲ</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2018 – 2023</a:t>
            </a:r>
            <a:endParaRPr lang="en-US" sz="3200" dirty="0"/>
          </a:p>
        </p:txBody>
      </p:sp>
      <p:sp>
        <p:nvSpPr>
          <p:cNvPr id="8" name="Hộp Văn bản 7">
            <a:extLst>
              <a:ext uri="{FF2B5EF4-FFF2-40B4-BE49-F238E27FC236}">
                <a16:creationId xmlns:a16="http://schemas.microsoft.com/office/drawing/2014/main" xmlns="" id="{BAC1B281-6BCB-4EB4-A0E4-1DA16C0CA956}"/>
              </a:ext>
            </a:extLst>
          </p:cNvPr>
          <p:cNvSpPr txBox="1"/>
          <p:nvPr/>
        </p:nvSpPr>
        <p:spPr>
          <a:xfrm>
            <a:off x="5503679" y="5217054"/>
            <a:ext cx="2937588" cy="52322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800" b="1" dirty="0">
                <a:ln w="3175">
                  <a:noFill/>
                </a:ln>
                <a:solidFill>
                  <a:srgbClr val="FF0000"/>
                </a:solidFill>
              </a:rPr>
              <a:t>HỒ THANH HỒNG</a:t>
            </a:r>
          </a:p>
        </p:txBody>
      </p:sp>
      <p:pic>
        <p:nvPicPr>
          <p:cNvPr id="5" name="Picture 61">
            <a:extLst>
              <a:ext uri="{FF2B5EF4-FFF2-40B4-BE49-F238E27FC236}">
                <a16:creationId xmlns:a16="http://schemas.microsoft.com/office/drawing/2014/main" xmlns="" id="{9824E215-7D52-4481-9A46-E4E52C35719E}"/>
              </a:ext>
            </a:extLst>
          </p:cNvPr>
          <p:cNvPicPr preferRelativeResize="0">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52466" y="1961444"/>
            <a:ext cx="2201334" cy="29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Hình ảnh 369">
            <a:extLst>
              <a:ext uri="{FF2B5EF4-FFF2-40B4-BE49-F238E27FC236}">
                <a16:creationId xmlns:a16="http://schemas.microsoft.com/office/drawing/2014/main" xmlns="" id="{764C2621-D5EF-455C-B05E-6A390C24A681}"/>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7446" y="1961444"/>
            <a:ext cx="2201334" cy="29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7">
            <a:extLst>
              <a:ext uri="{FF2B5EF4-FFF2-40B4-BE49-F238E27FC236}">
                <a16:creationId xmlns:a16="http://schemas.microsoft.com/office/drawing/2014/main" xmlns="" id="{8B927252-FD79-436C-97A5-4339CC7D39AE}"/>
              </a:ext>
            </a:extLst>
          </p:cNvPr>
          <p:cNvPicPr preferRelativeResize="0">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9956" y="1961444"/>
            <a:ext cx="2201334" cy="29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ộp Văn bản 9">
            <a:extLst>
              <a:ext uri="{FF2B5EF4-FFF2-40B4-BE49-F238E27FC236}">
                <a16:creationId xmlns:a16="http://schemas.microsoft.com/office/drawing/2014/main" xmlns="" id="{6A53EA63-9515-44F0-9EC2-A20419C1CBFC}"/>
              </a:ext>
            </a:extLst>
          </p:cNvPr>
          <p:cNvSpPr txBox="1"/>
          <p:nvPr/>
        </p:nvSpPr>
        <p:spPr>
          <a:xfrm>
            <a:off x="2219319" y="5217054"/>
            <a:ext cx="2937588" cy="52322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800" b="1" dirty="0">
                <a:ln w="3175">
                  <a:noFill/>
                </a:ln>
                <a:solidFill>
                  <a:srgbClr val="FF0000"/>
                </a:solidFill>
              </a:rPr>
              <a:t>TĂNG QUỐC </a:t>
            </a:r>
            <a:r>
              <a:rPr lang="en-US" sz="2800" b="1" dirty="0" err="1">
                <a:ln w="3175">
                  <a:noFill/>
                </a:ln>
                <a:solidFill>
                  <a:srgbClr val="FF0000"/>
                </a:solidFill>
              </a:rPr>
              <a:t>LẬP</a:t>
            </a:r>
            <a:endParaRPr lang="en-US" sz="2800" b="1" dirty="0">
              <a:ln w="3175">
                <a:noFill/>
              </a:ln>
              <a:solidFill>
                <a:srgbClr val="FF0000"/>
              </a:solidFill>
            </a:endParaRPr>
          </a:p>
        </p:txBody>
      </p:sp>
      <p:sp>
        <p:nvSpPr>
          <p:cNvPr id="11" name="Hộp Văn bản 10">
            <a:extLst>
              <a:ext uri="{FF2B5EF4-FFF2-40B4-BE49-F238E27FC236}">
                <a16:creationId xmlns:a16="http://schemas.microsoft.com/office/drawing/2014/main" xmlns="" id="{9252A741-9875-4B30-9FF2-4451936549F6}"/>
              </a:ext>
            </a:extLst>
          </p:cNvPr>
          <p:cNvSpPr txBox="1"/>
          <p:nvPr/>
        </p:nvSpPr>
        <p:spPr>
          <a:xfrm>
            <a:off x="8784339" y="5217054"/>
            <a:ext cx="2937588" cy="52322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800" b="1" dirty="0" err="1">
                <a:ln w="3175">
                  <a:noFill/>
                </a:ln>
                <a:solidFill>
                  <a:srgbClr val="FF0000"/>
                </a:solidFill>
              </a:rPr>
              <a:t>NÔNG</a:t>
            </a:r>
            <a:r>
              <a:rPr lang="en-US" sz="2800" b="1" dirty="0">
                <a:ln w="3175">
                  <a:noFill/>
                </a:ln>
                <a:solidFill>
                  <a:srgbClr val="FF0000"/>
                </a:solidFill>
              </a:rPr>
              <a:t> VĂN DŨNG</a:t>
            </a:r>
          </a:p>
        </p:txBody>
      </p:sp>
      <p:sp>
        <p:nvSpPr>
          <p:cNvPr id="12" name="Nút Hành động: Đến Trang chủ 11">
            <a:hlinkClick r:id="rId5" action="ppaction://hlinksldjump" highlightClick="1"/>
            <a:extLst>
              <a:ext uri="{FF2B5EF4-FFF2-40B4-BE49-F238E27FC236}">
                <a16:creationId xmlns:a16="http://schemas.microsoft.com/office/drawing/2014/main" xmlns="" id="{B489FE1E-77EB-42AC-A524-92DEA4B18F15}"/>
              </a:ext>
            </a:extLst>
          </p:cNvPr>
          <p:cNvSpPr/>
          <p:nvPr/>
        </p:nvSpPr>
        <p:spPr>
          <a:xfrm>
            <a:off x="11772900" y="6486449"/>
            <a:ext cx="310230" cy="3013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Nút Hành động: Lùi hoặc Trước 12">
            <a:hlinkClick r:id="" action="ppaction://hlinkshowjump?jump=previousslide" highlightClick="1"/>
            <a:extLst>
              <a:ext uri="{FF2B5EF4-FFF2-40B4-BE49-F238E27FC236}">
                <a16:creationId xmlns:a16="http://schemas.microsoft.com/office/drawing/2014/main" xmlns="" id="{91B20C18-764D-473F-B3AB-9B76890F945B}"/>
              </a:ext>
            </a:extLst>
          </p:cNvPr>
          <p:cNvSpPr/>
          <p:nvPr/>
        </p:nvSpPr>
        <p:spPr>
          <a:xfrm>
            <a:off x="11137492" y="6486449"/>
            <a:ext cx="310230" cy="30133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Nút Hành động: Tiến hoặc Tiếp theo 13">
            <a:hlinkClick r:id="" action="ppaction://hlinkshowjump?jump=nextslide" highlightClick="1"/>
            <a:extLst>
              <a:ext uri="{FF2B5EF4-FFF2-40B4-BE49-F238E27FC236}">
                <a16:creationId xmlns:a16="http://schemas.microsoft.com/office/drawing/2014/main" xmlns="" id="{48D1D4DC-A481-4DF7-9BF7-63693E408553}"/>
              </a:ext>
            </a:extLst>
          </p:cNvPr>
          <p:cNvSpPr/>
          <p:nvPr/>
        </p:nvSpPr>
        <p:spPr>
          <a:xfrm>
            <a:off x="11447722" y="6486449"/>
            <a:ext cx="325178" cy="30133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985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927F43-B1DC-4472-BF2C-2AB3E9612297}"/>
              </a:ext>
            </a:extLst>
          </p:cNvPr>
          <p:cNvSpPr>
            <a:spLocks noGrp="1"/>
          </p:cNvSpPr>
          <p:nvPr>
            <p:ph type="title"/>
          </p:nvPr>
        </p:nvSpPr>
        <p:spPr>
          <a:xfrm>
            <a:off x="2667000" y="0"/>
            <a:ext cx="8686800" cy="1485191"/>
          </a:xfrm>
        </p:spPr>
        <p:txBody>
          <a:bodyPr>
            <a:noAutofit/>
          </a:bodyPr>
          <a:lstStyle/>
          <a:p>
            <a:pPr algn="ct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ỦY BAN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KIỂM</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LĐLĐ TỈNH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NHIỆM</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KỲ</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2018 – 2023</a:t>
            </a:r>
            <a:endParaRPr lang="en-US" sz="3200" dirty="0"/>
          </a:p>
        </p:txBody>
      </p:sp>
      <p:sp>
        <p:nvSpPr>
          <p:cNvPr id="19" name="Nút Hành động: Đến Trang chủ 18">
            <a:hlinkClick r:id="rId2" action="ppaction://hlinksldjump" highlightClick="1"/>
            <a:extLst>
              <a:ext uri="{FF2B5EF4-FFF2-40B4-BE49-F238E27FC236}">
                <a16:creationId xmlns:a16="http://schemas.microsoft.com/office/drawing/2014/main" xmlns="" id="{CB4EA388-E0CB-48BA-A866-2D19C433327B}"/>
              </a:ext>
            </a:extLst>
          </p:cNvPr>
          <p:cNvSpPr/>
          <p:nvPr/>
        </p:nvSpPr>
        <p:spPr>
          <a:xfrm>
            <a:off x="11772900" y="6486449"/>
            <a:ext cx="310230" cy="3013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Nút Hành động: Lùi hoặc Trước 20">
            <a:hlinkClick r:id="" action="ppaction://hlinkshowjump?jump=previousslide" highlightClick="1"/>
            <a:extLst>
              <a:ext uri="{FF2B5EF4-FFF2-40B4-BE49-F238E27FC236}">
                <a16:creationId xmlns:a16="http://schemas.microsoft.com/office/drawing/2014/main" xmlns="" id="{2A92B46C-4B2B-44D5-AC20-4BCB5D341E61}"/>
              </a:ext>
            </a:extLst>
          </p:cNvPr>
          <p:cNvSpPr/>
          <p:nvPr/>
        </p:nvSpPr>
        <p:spPr>
          <a:xfrm>
            <a:off x="11137492" y="6486449"/>
            <a:ext cx="310230" cy="30133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Nút Hành động: Tiến hoặc Tiếp theo 26">
            <a:hlinkClick r:id="" action="ppaction://hlinkshowjump?jump=nextslide" highlightClick="1"/>
            <a:extLst>
              <a:ext uri="{FF2B5EF4-FFF2-40B4-BE49-F238E27FC236}">
                <a16:creationId xmlns:a16="http://schemas.microsoft.com/office/drawing/2014/main" xmlns="" id="{186BB9F8-8DC0-4D69-9F29-B19004F35CA0}"/>
              </a:ext>
            </a:extLst>
          </p:cNvPr>
          <p:cNvSpPr/>
          <p:nvPr/>
        </p:nvSpPr>
        <p:spPr>
          <a:xfrm>
            <a:off x="11447722" y="6486449"/>
            <a:ext cx="325178" cy="30133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xmlns="" id="{FB02D53D-7410-49A9-B0C4-D638EF45C3DD}"/>
              </a:ext>
            </a:extLst>
          </p:cNvPr>
          <p:cNvGraphicFramePr>
            <a:graphicFrameLocks noGrp="1"/>
          </p:cNvGraphicFramePr>
          <p:nvPr>
            <p:extLst>
              <p:ext uri="{D42A27DB-BD31-4B8C-83A1-F6EECF244321}">
                <p14:modId xmlns:p14="http://schemas.microsoft.com/office/powerpoint/2010/main" val="2250890613"/>
              </p:ext>
            </p:extLst>
          </p:nvPr>
        </p:nvGraphicFramePr>
        <p:xfrm>
          <a:off x="2213811" y="2273968"/>
          <a:ext cx="9769643" cy="2922564"/>
        </p:xfrm>
        <a:graphic>
          <a:graphicData uri="http://schemas.openxmlformats.org/drawingml/2006/table">
            <a:tbl>
              <a:tblPr firstRow="1" firstCol="1" bandRow="1">
                <a:tableStyleId>{5C22544A-7EE6-4342-B048-85BDC9FD1C3A}</a:tableStyleId>
              </a:tblPr>
              <a:tblGrid>
                <a:gridCol w="454265">
                  <a:extLst>
                    <a:ext uri="{9D8B030D-6E8A-4147-A177-3AD203B41FA5}">
                      <a16:colId xmlns:a16="http://schemas.microsoft.com/office/drawing/2014/main" xmlns="" val="1322801652"/>
                    </a:ext>
                  </a:extLst>
                </a:gridCol>
                <a:gridCol w="3493942">
                  <a:extLst>
                    <a:ext uri="{9D8B030D-6E8A-4147-A177-3AD203B41FA5}">
                      <a16:colId xmlns:a16="http://schemas.microsoft.com/office/drawing/2014/main" xmlns="" val="2476964509"/>
                    </a:ext>
                  </a:extLst>
                </a:gridCol>
                <a:gridCol w="5821436">
                  <a:extLst>
                    <a:ext uri="{9D8B030D-6E8A-4147-A177-3AD203B41FA5}">
                      <a16:colId xmlns:a16="http://schemas.microsoft.com/office/drawing/2014/main" xmlns="" val="3742110356"/>
                    </a:ext>
                  </a:extLst>
                </a:gridCol>
              </a:tblGrid>
              <a:tr h="487094">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1</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Nguyễn Việt Hoài</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en-US" sz="2200" b="1" dirty="0" err="1">
                          <a:solidFill>
                            <a:schemeClr val="bg1"/>
                          </a:solidFill>
                          <a:effectLst>
                            <a:outerShdw blurRad="38100" dist="38100" dir="2700000" algn="tl">
                              <a:srgbClr val="000000">
                                <a:alpha val="43137"/>
                              </a:srgbClr>
                            </a:outerShdw>
                          </a:effectLst>
                        </a:rPr>
                        <a:t>Chủ</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nhiệm</a:t>
                      </a:r>
                      <a:r>
                        <a:rPr lang="en-US" sz="2200" b="1" dirty="0">
                          <a:solidFill>
                            <a:schemeClr val="bg1"/>
                          </a:solidFill>
                          <a:effectLst>
                            <a:outerShdw blurRad="38100" dist="38100" dir="2700000" algn="tl">
                              <a:srgbClr val="000000">
                                <a:alpha val="43137"/>
                              </a:srgbClr>
                            </a:outerShdw>
                          </a:effectLst>
                        </a:rPr>
                        <a:t> UBKT</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092525712"/>
                  </a:ext>
                </a:extLst>
              </a:tr>
              <a:tr h="487094">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2</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Vũ Ngọc Hà</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Phó Chủ nhiệm UBKT - GĐ TT TVPL LĐLĐ tỉnh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59111494"/>
                  </a:ext>
                </a:extLst>
              </a:tr>
              <a:tr h="487094">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3</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Vũ Thị Hoa</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Ủy viên UBKT - CV văn phòng UBKT</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288426310"/>
                  </a:ext>
                </a:extLst>
              </a:tr>
              <a:tr h="487094">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4</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Trần Thị Minh Châu</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UBKT - CV Ban </a:t>
                      </a:r>
                      <a:r>
                        <a:rPr lang="en-US" sz="2200" b="1" dirty="0" err="1">
                          <a:solidFill>
                            <a:schemeClr val="bg1"/>
                          </a:solidFill>
                          <a:effectLst>
                            <a:outerShdw blurRad="38100" dist="38100" dir="2700000" algn="tl">
                              <a:srgbClr val="000000">
                                <a:alpha val="43137"/>
                              </a:srgbClr>
                            </a:outerShdw>
                          </a:effectLst>
                        </a:rPr>
                        <a:t>Tổ</a:t>
                      </a:r>
                      <a:r>
                        <a:rPr lang="en-US" sz="2200" b="1" dirty="0">
                          <a:solidFill>
                            <a:schemeClr val="bg1"/>
                          </a:solidFill>
                          <a:effectLst>
                            <a:outerShdw blurRad="38100" dist="38100" dir="2700000" algn="tl">
                              <a:srgbClr val="000000">
                                <a:alpha val="43137"/>
                              </a:srgbClr>
                            </a:outerShdw>
                          </a:effectLst>
                        </a:rPr>
                        <a:t> </a:t>
                      </a:r>
                      <a:r>
                        <a:rPr lang="en-US" sz="2200" b="1" dirty="0" err="1">
                          <a:solidFill>
                            <a:schemeClr val="bg1"/>
                          </a:solidFill>
                          <a:effectLst>
                            <a:outerShdw blurRad="38100" dist="38100" dir="2700000" algn="tl">
                              <a:srgbClr val="000000">
                                <a:alpha val="43137"/>
                              </a:srgbClr>
                            </a:outerShdw>
                          </a:effectLst>
                        </a:rPr>
                        <a:t>chức</a:t>
                      </a:r>
                      <a:r>
                        <a:rPr lang="en-US" sz="2200" b="1" dirty="0">
                          <a:solidFill>
                            <a:schemeClr val="bg1"/>
                          </a:solidFill>
                          <a:effectLst>
                            <a:outerShdw blurRad="38100" dist="38100" dir="2700000" algn="tl">
                              <a:srgbClr val="000000">
                                <a:alpha val="43137"/>
                              </a:srgbClr>
                            </a:outerShdw>
                          </a:effectLst>
                        </a:rPr>
                        <a:t> LĐLĐ tỉnh</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906708915"/>
                  </a:ext>
                </a:extLst>
              </a:tr>
              <a:tr h="487094">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5</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Nguyễn Thị Bích Thuỷ</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Ủy viên UBKT - Phó Chủ tịch LĐLĐ TP Biên Hòa</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226808882"/>
                  </a:ext>
                </a:extLst>
              </a:tr>
              <a:tr h="487094">
                <a:tc>
                  <a:txBody>
                    <a:bodyPr/>
                    <a:lstStyle/>
                    <a:p>
                      <a:pPr algn="ctr">
                        <a:spcAft>
                          <a:spcPts val="0"/>
                        </a:spcAft>
                      </a:pPr>
                      <a:r>
                        <a:rPr lang="en-US" sz="2200" b="1">
                          <a:solidFill>
                            <a:schemeClr val="bg1"/>
                          </a:solidFill>
                          <a:effectLst>
                            <a:outerShdw blurRad="38100" dist="38100" dir="2700000" algn="tl">
                              <a:srgbClr val="000000">
                                <a:alpha val="43137"/>
                              </a:srgbClr>
                            </a:outerShdw>
                          </a:effectLst>
                        </a:rPr>
                        <a:t>6</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a:solidFill>
                            <a:schemeClr val="bg1"/>
                          </a:solidFill>
                          <a:effectLst>
                            <a:outerShdw blurRad="38100" dist="38100" dir="2700000" algn="tl">
                              <a:srgbClr val="000000">
                                <a:alpha val="43137"/>
                              </a:srgbClr>
                            </a:outerShdw>
                          </a:effectLst>
                        </a:rPr>
                        <a:t>Trịnh Ngọc Quỳnh</a:t>
                      </a:r>
                      <a:endParaRPr lang="en-US" sz="22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200" b="1" dirty="0">
                          <a:solidFill>
                            <a:schemeClr val="bg1"/>
                          </a:solidFill>
                          <a:effectLst>
                            <a:outerShdw blurRad="38100" dist="38100" dir="2700000" algn="tl">
                              <a:srgbClr val="000000">
                                <a:alpha val="43137"/>
                              </a:srgbClr>
                            </a:outerShdw>
                          </a:effectLst>
                        </a:rPr>
                        <a:t>Ủy </a:t>
                      </a:r>
                      <a:r>
                        <a:rPr lang="en-US" sz="2200" b="1" dirty="0" err="1">
                          <a:solidFill>
                            <a:schemeClr val="bg1"/>
                          </a:solidFill>
                          <a:effectLst>
                            <a:outerShdw blurRad="38100" dist="38100" dir="2700000" algn="tl">
                              <a:srgbClr val="000000">
                                <a:alpha val="43137"/>
                              </a:srgbClr>
                            </a:outerShdw>
                          </a:effectLst>
                        </a:rPr>
                        <a:t>viên</a:t>
                      </a:r>
                      <a:r>
                        <a:rPr lang="en-US" sz="2200" b="1" dirty="0">
                          <a:solidFill>
                            <a:schemeClr val="bg1"/>
                          </a:solidFill>
                          <a:effectLst>
                            <a:outerShdw blurRad="38100" dist="38100" dir="2700000" algn="tl">
                              <a:srgbClr val="000000">
                                <a:alpha val="43137"/>
                              </a:srgbClr>
                            </a:outerShdw>
                          </a:effectLst>
                        </a:rPr>
                        <a:t> UBKT - </a:t>
                      </a:r>
                      <a:r>
                        <a:rPr lang="en-US" sz="2200" b="1" dirty="0" err="1">
                          <a:solidFill>
                            <a:schemeClr val="bg1"/>
                          </a:solidFill>
                          <a:effectLst>
                            <a:outerShdw blurRad="38100" dist="38100" dir="2700000" algn="tl">
                              <a:srgbClr val="000000">
                                <a:alpha val="43137"/>
                              </a:srgbClr>
                            </a:outerShdw>
                          </a:effectLst>
                        </a:rPr>
                        <a:t>Phó</a:t>
                      </a:r>
                      <a:r>
                        <a:rPr lang="en-US" sz="2200" b="1" dirty="0">
                          <a:solidFill>
                            <a:schemeClr val="bg1"/>
                          </a:solidFill>
                          <a:effectLst>
                            <a:outerShdw blurRad="38100" dist="38100" dir="2700000" algn="tl">
                              <a:srgbClr val="000000">
                                <a:alpha val="43137"/>
                              </a:srgbClr>
                            </a:outerShdw>
                          </a:effectLst>
                        </a:rPr>
                        <a:t> Chánh Thanh </a:t>
                      </a:r>
                      <a:r>
                        <a:rPr lang="en-US" sz="2200" b="1" dirty="0" err="1">
                          <a:solidFill>
                            <a:schemeClr val="bg1"/>
                          </a:solidFill>
                          <a:effectLst>
                            <a:outerShdw blurRad="38100" dist="38100" dir="2700000" algn="tl">
                              <a:srgbClr val="000000">
                                <a:alpha val="43137"/>
                              </a:srgbClr>
                            </a:outerShdw>
                          </a:effectLst>
                        </a:rPr>
                        <a:t>tra</a:t>
                      </a:r>
                      <a:r>
                        <a:rPr lang="en-US" sz="2200" b="1" dirty="0">
                          <a:solidFill>
                            <a:schemeClr val="bg1"/>
                          </a:solidFill>
                          <a:effectLst>
                            <a:outerShdw blurRad="38100" dist="38100" dir="2700000" algn="tl">
                              <a:srgbClr val="000000">
                                <a:alpha val="43137"/>
                              </a:srgbClr>
                            </a:outerShdw>
                          </a:effectLst>
                        </a:rPr>
                        <a:t> tỉnh</a:t>
                      </a:r>
                      <a:endParaRPr lang="en-US" sz="22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617414822"/>
                  </a:ext>
                </a:extLst>
              </a:tr>
            </a:tbl>
          </a:graphicData>
        </a:graphic>
      </p:graphicFrame>
    </p:spTree>
    <p:extLst>
      <p:ext uri="{BB962C8B-B14F-4D97-AF65-F5344CB8AC3E}">
        <p14:creationId xmlns:p14="http://schemas.microsoft.com/office/powerpoint/2010/main" val="1218815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927F43-B1DC-4472-BF2C-2AB3E9612297}"/>
              </a:ext>
            </a:extLst>
          </p:cNvPr>
          <p:cNvSpPr>
            <a:spLocks noGrp="1"/>
          </p:cNvSpPr>
          <p:nvPr>
            <p:ph type="title"/>
          </p:nvPr>
        </p:nvSpPr>
        <p:spPr>
          <a:xfrm>
            <a:off x="2667000" y="0"/>
            <a:ext cx="8686800" cy="1485191"/>
          </a:xfrm>
        </p:spPr>
        <p:txBody>
          <a:bodyPr>
            <a:noAutofit/>
          </a:bodyPr>
          <a:lstStyle/>
          <a:p>
            <a:pPr algn="ct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ỦY BAN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KIỂM</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LĐLĐ TỈNH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NHIỆM</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KỲ</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2018 – 2023</a:t>
            </a:r>
            <a:endParaRPr lang="en-US" sz="3200" dirty="0"/>
          </a:p>
        </p:txBody>
      </p:sp>
      <p:sp>
        <p:nvSpPr>
          <p:cNvPr id="8" name="Hộp Văn bản 7">
            <a:extLst>
              <a:ext uri="{FF2B5EF4-FFF2-40B4-BE49-F238E27FC236}">
                <a16:creationId xmlns:a16="http://schemas.microsoft.com/office/drawing/2014/main" xmlns="" id="{BAC1B281-6BCB-4EB4-A0E4-1DA16C0CA956}"/>
              </a:ext>
            </a:extLst>
          </p:cNvPr>
          <p:cNvSpPr txBox="1"/>
          <p:nvPr/>
        </p:nvSpPr>
        <p:spPr>
          <a:xfrm>
            <a:off x="3085633" y="3535120"/>
            <a:ext cx="2331594"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a:ln w="3175">
                  <a:noFill/>
                </a:ln>
                <a:solidFill>
                  <a:srgbClr val="FF0000"/>
                </a:solidFill>
              </a:rPr>
              <a:t>NGUYỄN VIỆT HOÀI</a:t>
            </a:r>
          </a:p>
        </p:txBody>
      </p:sp>
      <p:sp>
        <p:nvSpPr>
          <p:cNvPr id="64" name="Hộp Văn bản 63">
            <a:extLst>
              <a:ext uri="{FF2B5EF4-FFF2-40B4-BE49-F238E27FC236}">
                <a16:creationId xmlns:a16="http://schemas.microsoft.com/office/drawing/2014/main" xmlns="" id="{A70D3931-B6CA-492E-9A0A-D22C8300A917}"/>
              </a:ext>
            </a:extLst>
          </p:cNvPr>
          <p:cNvSpPr txBox="1"/>
          <p:nvPr/>
        </p:nvSpPr>
        <p:spPr>
          <a:xfrm>
            <a:off x="5774267" y="3535120"/>
            <a:ext cx="2486402"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a:ln w="3175">
                  <a:noFill/>
                </a:ln>
                <a:solidFill>
                  <a:srgbClr val="FF0000"/>
                </a:solidFill>
              </a:rPr>
              <a:t>VŨ </a:t>
            </a:r>
            <a:r>
              <a:rPr lang="en-US" sz="2000" b="1" dirty="0" err="1">
                <a:ln w="3175">
                  <a:noFill/>
                </a:ln>
                <a:solidFill>
                  <a:srgbClr val="FF0000"/>
                </a:solidFill>
              </a:rPr>
              <a:t>THỊ</a:t>
            </a:r>
            <a:r>
              <a:rPr lang="en-US" sz="2000" b="1" dirty="0">
                <a:ln w="3175">
                  <a:noFill/>
                </a:ln>
                <a:solidFill>
                  <a:srgbClr val="FF0000"/>
                </a:solidFill>
              </a:rPr>
              <a:t> HOA</a:t>
            </a:r>
          </a:p>
        </p:txBody>
      </p:sp>
      <p:sp>
        <p:nvSpPr>
          <p:cNvPr id="65" name="Hộp Văn bản 64">
            <a:extLst>
              <a:ext uri="{FF2B5EF4-FFF2-40B4-BE49-F238E27FC236}">
                <a16:creationId xmlns:a16="http://schemas.microsoft.com/office/drawing/2014/main" xmlns="" id="{D7F980C7-7FD9-4030-8F94-1A62CB470D33}"/>
              </a:ext>
            </a:extLst>
          </p:cNvPr>
          <p:cNvSpPr txBox="1"/>
          <p:nvPr/>
        </p:nvSpPr>
        <p:spPr>
          <a:xfrm>
            <a:off x="8356202" y="3535120"/>
            <a:ext cx="2768998"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err="1">
                <a:ln w="3175">
                  <a:noFill/>
                </a:ln>
                <a:solidFill>
                  <a:srgbClr val="FF0000"/>
                </a:solidFill>
              </a:rPr>
              <a:t>TRẦN</a:t>
            </a:r>
            <a:r>
              <a:rPr lang="en-US" sz="2000" b="1" dirty="0">
                <a:ln w="3175">
                  <a:noFill/>
                </a:ln>
                <a:solidFill>
                  <a:srgbClr val="FF0000"/>
                </a:solidFill>
              </a:rPr>
              <a:t> </a:t>
            </a:r>
            <a:r>
              <a:rPr lang="en-US" sz="2000" b="1" dirty="0" err="1">
                <a:ln w="3175">
                  <a:noFill/>
                </a:ln>
                <a:solidFill>
                  <a:srgbClr val="FF0000"/>
                </a:solidFill>
              </a:rPr>
              <a:t>THỊ</a:t>
            </a:r>
            <a:r>
              <a:rPr lang="en-US" sz="2000" b="1" dirty="0">
                <a:ln w="3175">
                  <a:noFill/>
                </a:ln>
                <a:solidFill>
                  <a:srgbClr val="FF0000"/>
                </a:solidFill>
              </a:rPr>
              <a:t> MINH CHÂU</a:t>
            </a:r>
          </a:p>
        </p:txBody>
      </p:sp>
      <p:sp>
        <p:nvSpPr>
          <p:cNvPr id="67" name="Hộp Văn bản 66">
            <a:extLst>
              <a:ext uri="{FF2B5EF4-FFF2-40B4-BE49-F238E27FC236}">
                <a16:creationId xmlns:a16="http://schemas.microsoft.com/office/drawing/2014/main" xmlns="" id="{79F10455-D829-4566-9EC9-2C2F107673B6}"/>
              </a:ext>
            </a:extLst>
          </p:cNvPr>
          <p:cNvSpPr txBox="1"/>
          <p:nvPr/>
        </p:nvSpPr>
        <p:spPr>
          <a:xfrm>
            <a:off x="3085633" y="6317979"/>
            <a:ext cx="2331594"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a:ln w="3175">
                  <a:noFill/>
                </a:ln>
                <a:solidFill>
                  <a:srgbClr val="FF0000"/>
                </a:solidFill>
              </a:rPr>
              <a:t>VŨ NGỌC HÀ</a:t>
            </a:r>
          </a:p>
        </p:txBody>
      </p:sp>
      <p:sp>
        <p:nvSpPr>
          <p:cNvPr id="68" name="Hộp Văn bản 67">
            <a:extLst>
              <a:ext uri="{FF2B5EF4-FFF2-40B4-BE49-F238E27FC236}">
                <a16:creationId xmlns:a16="http://schemas.microsoft.com/office/drawing/2014/main" xmlns="" id="{44BB36D1-893A-45FE-A2C9-7FB793A799CD}"/>
              </a:ext>
            </a:extLst>
          </p:cNvPr>
          <p:cNvSpPr txBox="1"/>
          <p:nvPr/>
        </p:nvSpPr>
        <p:spPr>
          <a:xfrm>
            <a:off x="5460032" y="6317979"/>
            <a:ext cx="3114872"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a:ln w="3175">
                  <a:noFill/>
                </a:ln>
                <a:solidFill>
                  <a:srgbClr val="FF0000"/>
                </a:solidFill>
              </a:rPr>
              <a:t>NGUYỄN </a:t>
            </a:r>
            <a:r>
              <a:rPr lang="en-US" sz="2000" b="1" dirty="0" err="1">
                <a:ln w="3175">
                  <a:noFill/>
                </a:ln>
                <a:solidFill>
                  <a:srgbClr val="FF0000"/>
                </a:solidFill>
              </a:rPr>
              <a:t>THỊ</a:t>
            </a:r>
            <a:r>
              <a:rPr lang="en-US" sz="2000" b="1" dirty="0">
                <a:ln w="3175">
                  <a:noFill/>
                </a:ln>
                <a:solidFill>
                  <a:srgbClr val="FF0000"/>
                </a:solidFill>
              </a:rPr>
              <a:t> BÍCH THỦY</a:t>
            </a:r>
          </a:p>
        </p:txBody>
      </p:sp>
      <p:sp>
        <p:nvSpPr>
          <p:cNvPr id="69" name="Hộp Văn bản 68">
            <a:extLst>
              <a:ext uri="{FF2B5EF4-FFF2-40B4-BE49-F238E27FC236}">
                <a16:creationId xmlns:a16="http://schemas.microsoft.com/office/drawing/2014/main" xmlns="" id="{24D96F6F-F835-4F90-8E09-BD4A8A6456C0}"/>
              </a:ext>
            </a:extLst>
          </p:cNvPr>
          <p:cNvSpPr txBox="1"/>
          <p:nvPr/>
        </p:nvSpPr>
        <p:spPr>
          <a:xfrm>
            <a:off x="8449335" y="6317979"/>
            <a:ext cx="2582732" cy="400110"/>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2000" b="1" dirty="0">
                <a:ln w="3175">
                  <a:noFill/>
                </a:ln>
                <a:solidFill>
                  <a:srgbClr val="FF0000"/>
                </a:solidFill>
              </a:rPr>
              <a:t>TRỊNH NGỌC QUỲNH</a:t>
            </a:r>
          </a:p>
        </p:txBody>
      </p:sp>
      <p:pic>
        <p:nvPicPr>
          <p:cNvPr id="16" name="Picture 396">
            <a:extLst>
              <a:ext uri="{FF2B5EF4-FFF2-40B4-BE49-F238E27FC236}">
                <a16:creationId xmlns:a16="http://schemas.microsoft.com/office/drawing/2014/main" xmlns="" id="{BD3F07FA-E8CD-4901-BA06-B6F81AEAA4BE}"/>
              </a:ext>
            </a:extLst>
          </p:cNvPr>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3493157" y="1326086"/>
            <a:ext cx="1620000" cy="2160000"/>
          </a:xfrm>
          <a:prstGeom prst="rect">
            <a:avLst/>
          </a:prstGeom>
        </p:spPr>
      </p:pic>
      <p:pic>
        <p:nvPicPr>
          <p:cNvPr id="17" name="Picture 3">
            <a:extLst>
              <a:ext uri="{FF2B5EF4-FFF2-40B4-BE49-F238E27FC236}">
                <a16:creationId xmlns:a16="http://schemas.microsoft.com/office/drawing/2014/main" xmlns="" id="{0B335C95-26B1-4FFE-895C-F8182328756B}"/>
              </a:ext>
            </a:extLst>
          </p:cNvPr>
          <p:cNvPicPr preferRelativeResize="0">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1430" y="4108945"/>
            <a:ext cx="162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a:extLst>
              <a:ext uri="{FF2B5EF4-FFF2-40B4-BE49-F238E27FC236}">
                <a16:creationId xmlns:a16="http://schemas.microsoft.com/office/drawing/2014/main" xmlns="" id="{B3E5127A-1CF8-4FB4-8AA2-BB775092CE91}"/>
              </a:ext>
            </a:extLst>
          </p:cNvPr>
          <p:cNvPicPr preferRelativeResize="0">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7468" y="4108945"/>
            <a:ext cx="162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Nút Hành động: Đến Trang chủ 18">
            <a:hlinkClick r:id="rId5" action="ppaction://hlinksldjump" highlightClick="1"/>
            <a:extLst>
              <a:ext uri="{FF2B5EF4-FFF2-40B4-BE49-F238E27FC236}">
                <a16:creationId xmlns:a16="http://schemas.microsoft.com/office/drawing/2014/main" xmlns="" id="{CB4EA388-E0CB-48BA-A866-2D19C433327B}"/>
              </a:ext>
            </a:extLst>
          </p:cNvPr>
          <p:cNvSpPr/>
          <p:nvPr/>
        </p:nvSpPr>
        <p:spPr>
          <a:xfrm>
            <a:off x="11772900" y="6486449"/>
            <a:ext cx="310230" cy="3013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Nút Hành động: Lùi hoặc Trước 20">
            <a:hlinkClick r:id="" action="ppaction://hlinkshowjump?jump=previousslide" highlightClick="1"/>
            <a:extLst>
              <a:ext uri="{FF2B5EF4-FFF2-40B4-BE49-F238E27FC236}">
                <a16:creationId xmlns:a16="http://schemas.microsoft.com/office/drawing/2014/main" xmlns="" id="{2A92B46C-4B2B-44D5-AC20-4BCB5D341E61}"/>
              </a:ext>
            </a:extLst>
          </p:cNvPr>
          <p:cNvSpPr/>
          <p:nvPr/>
        </p:nvSpPr>
        <p:spPr>
          <a:xfrm>
            <a:off x="11137492" y="6486449"/>
            <a:ext cx="310230" cy="30133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Nút Hành động: Tiến hoặc Tiếp theo 26">
            <a:hlinkClick r:id="" action="ppaction://hlinkshowjump?jump=nextslide" highlightClick="1"/>
            <a:extLst>
              <a:ext uri="{FF2B5EF4-FFF2-40B4-BE49-F238E27FC236}">
                <a16:creationId xmlns:a16="http://schemas.microsoft.com/office/drawing/2014/main" xmlns="" id="{186BB9F8-8DC0-4D69-9F29-B19004F35CA0}"/>
              </a:ext>
            </a:extLst>
          </p:cNvPr>
          <p:cNvSpPr/>
          <p:nvPr/>
        </p:nvSpPr>
        <p:spPr>
          <a:xfrm>
            <a:off x="11447722" y="6486449"/>
            <a:ext cx="325178" cy="30133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a:extLst>
              <a:ext uri="{FF2B5EF4-FFF2-40B4-BE49-F238E27FC236}">
                <a16:creationId xmlns:a16="http://schemas.microsoft.com/office/drawing/2014/main" xmlns="" id="{41EAD821-5A50-41AD-A1CA-2D5970A91F80}"/>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207468" y="1344447"/>
            <a:ext cx="162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
            <a:extLst>
              <a:ext uri="{FF2B5EF4-FFF2-40B4-BE49-F238E27FC236}">
                <a16:creationId xmlns:a16="http://schemas.microsoft.com/office/drawing/2014/main" xmlns="" id="{1353C225-9F58-4C6E-A8AE-D5DF7169AB62}"/>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8921779" y="1326086"/>
            <a:ext cx="162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ình ảnh 3" descr="Ảnh có chứa người, người đàn ông, áo sơ mi, tạo dáng&#10;&#10;Mô tả được tạo với mức tin cậy cao">
            <a:extLst>
              <a:ext uri="{FF2B5EF4-FFF2-40B4-BE49-F238E27FC236}">
                <a16:creationId xmlns:a16="http://schemas.microsoft.com/office/drawing/2014/main" xmlns="" id="{B0BB273B-6C5E-4546-B55F-A5CC7CE825BF}"/>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8928213" y="4108945"/>
            <a:ext cx="1620000" cy="2160000"/>
          </a:xfrm>
          <a:prstGeom prst="rect">
            <a:avLst/>
          </a:prstGeom>
        </p:spPr>
      </p:pic>
    </p:spTree>
    <p:extLst>
      <p:ext uri="{BB962C8B-B14F-4D97-AF65-F5344CB8AC3E}">
        <p14:creationId xmlns:p14="http://schemas.microsoft.com/office/powerpoint/2010/main" val="4202847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96">
            <a:extLst>
              <a:ext uri="{FF2B5EF4-FFF2-40B4-BE49-F238E27FC236}">
                <a16:creationId xmlns:a16="http://schemas.microsoft.com/office/drawing/2014/main" xmlns="" id="{C3E247C5-7097-4598-A593-CB2C42A02857}"/>
              </a:ext>
            </a:extLst>
          </p:cNvPr>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5662139" y="1907509"/>
            <a:ext cx="2620668" cy="3494224"/>
          </a:xfrm>
          <a:prstGeom prst="rect">
            <a:avLst/>
          </a:prstGeom>
        </p:spPr>
      </p:pic>
      <p:sp>
        <p:nvSpPr>
          <p:cNvPr id="2" name="Tiêu đề 1">
            <a:extLst>
              <a:ext uri="{FF2B5EF4-FFF2-40B4-BE49-F238E27FC236}">
                <a16:creationId xmlns:a16="http://schemas.microsoft.com/office/drawing/2014/main" xmlns="" id="{1B927F43-B1DC-4472-BF2C-2AB3E9612297}"/>
              </a:ext>
            </a:extLst>
          </p:cNvPr>
          <p:cNvSpPr>
            <a:spLocks noGrp="1"/>
          </p:cNvSpPr>
          <p:nvPr>
            <p:ph type="title"/>
          </p:nvPr>
        </p:nvSpPr>
        <p:spPr>
          <a:xfrm>
            <a:off x="2667000" y="365125"/>
            <a:ext cx="8686800" cy="1325563"/>
          </a:xfrm>
        </p:spPr>
        <p:txBody>
          <a:bodyPr>
            <a:noAutofit/>
          </a:bodyPr>
          <a:lstStyle/>
          <a:p>
            <a:pPr algn="ctr"/>
            <a:r>
              <a:rPr lang="en-US" sz="4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NHIỆM</a:t>
            </a:r>
            <a:r>
              <a:rPr lang="en-US"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ỦY BAN </a:t>
            </a:r>
            <a:r>
              <a:rPr lang="en-US" sz="4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KIỂM</a:t>
            </a:r>
            <a:r>
              <a:rPr lang="en-US"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LĐLĐ TỈNH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NHIỆM</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KỲ</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2018 – 2023</a:t>
            </a:r>
            <a:endParaRPr lang="en-US" sz="3200" dirty="0"/>
          </a:p>
        </p:txBody>
      </p:sp>
      <p:sp>
        <p:nvSpPr>
          <p:cNvPr id="5" name="Hộp Văn bản 4">
            <a:extLst>
              <a:ext uri="{FF2B5EF4-FFF2-40B4-BE49-F238E27FC236}">
                <a16:creationId xmlns:a16="http://schemas.microsoft.com/office/drawing/2014/main" xmlns="" id="{9ACE0DBF-07A1-4F01-8A37-D957C145D6A6}"/>
              </a:ext>
            </a:extLst>
          </p:cNvPr>
          <p:cNvSpPr txBox="1"/>
          <p:nvPr/>
        </p:nvSpPr>
        <p:spPr>
          <a:xfrm>
            <a:off x="5113867" y="5688542"/>
            <a:ext cx="3793066" cy="584775"/>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3200" b="1" dirty="0">
                <a:ln w="3175">
                  <a:noFill/>
                </a:ln>
                <a:solidFill>
                  <a:srgbClr val="FF0000"/>
                </a:solidFill>
              </a:rPr>
              <a:t>NGUYỄN VIỆT HOÀI</a:t>
            </a:r>
          </a:p>
        </p:txBody>
      </p:sp>
      <p:sp>
        <p:nvSpPr>
          <p:cNvPr id="9" name="Nút Hành động: Đến Trang chủ 8">
            <a:hlinkClick r:id="rId3" action="ppaction://hlinksldjump" highlightClick="1"/>
            <a:extLst>
              <a:ext uri="{FF2B5EF4-FFF2-40B4-BE49-F238E27FC236}">
                <a16:creationId xmlns:a16="http://schemas.microsoft.com/office/drawing/2014/main" xmlns="" id="{2BE6BB36-A94E-4D3B-9C21-1AF9BF84F96D}"/>
              </a:ext>
            </a:extLst>
          </p:cNvPr>
          <p:cNvSpPr/>
          <p:nvPr/>
        </p:nvSpPr>
        <p:spPr>
          <a:xfrm>
            <a:off x="11772900" y="6486449"/>
            <a:ext cx="310230" cy="3013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Nút Hành động: Lùi hoặc Trước 9">
            <a:hlinkClick r:id="" action="ppaction://hlinkshowjump?jump=previousslide" highlightClick="1"/>
            <a:extLst>
              <a:ext uri="{FF2B5EF4-FFF2-40B4-BE49-F238E27FC236}">
                <a16:creationId xmlns:a16="http://schemas.microsoft.com/office/drawing/2014/main" xmlns="" id="{975E40A2-CF7C-4C0B-AD56-AAED77DB9926}"/>
              </a:ext>
            </a:extLst>
          </p:cNvPr>
          <p:cNvSpPr/>
          <p:nvPr/>
        </p:nvSpPr>
        <p:spPr>
          <a:xfrm>
            <a:off x="11137492" y="6486449"/>
            <a:ext cx="310230" cy="30133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188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CE0AC-218C-432F-BDE0-28D9713FA8CD}"/>
              </a:ext>
            </a:extLst>
          </p:cNvPr>
          <p:cNvSpPr>
            <a:spLocks noGrp="1"/>
          </p:cNvSpPr>
          <p:nvPr>
            <p:ph type="title"/>
          </p:nvPr>
        </p:nvSpPr>
        <p:spPr>
          <a:xfrm>
            <a:off x="2661556" y="365126"/>
            <a:ext cx="8692243" cy="668790"/>
          </a:xfrm>
        </p:spPr>
        <p:txBody>
          <a:bodyPr>
            <a:normAutofit/>
          </a:bodyPr>
          <a:lstStyle/>
          <a:p>
            <a:pPr algn="ctr"/>
            <a:r>
              <a:rPr lang="en-US" sz="4000" b="1" dirty="0" err="1">
                <a:solidFill>
                  <a:schemeClr val="bg1"/>
                </a:solidFill>
                <a:effectLst>
                  <a:outerShdw blurRad="38100" dist="38100" dir="2700000" algn="tl">
                    <a:srgbClr val="000000">
                      <a:alpha val="43137"/>
                    </a:srgbClr>
                  </a:outerShdw>
                </a:effectLst>
              </a:rPr>
              <a:t>DIỄN</a:t>
            </a:r>
            <a:r>
              <a:rPr lang="en-US" sz="4000" b="1" dirty="0">
                <a:solidFill>
                  <a:schemeClr val="bg1"/>
                </a:solidFill>
                <a:effectLst>
                  <a:outerShdw blurRad="38100" dist="38100" dir="2700000" algn="tl">
                    <a:srgbClr val="000000">
                      <a:alpha val="43137"/>
                    </a:srgbClr>
                  </a:outerShdw>
                </a:effectLst>
              </a:rPr>
              <a:t> TIẾN </a:t>
            </a:r>
            <a:r>
              <a:rPr lang="en-US" sz="4000" b="1" dirty="0" err="1">
                <a:solidFill>
                  <a:schemeClr val="bg1"/>
                </a:solidFill>
                <a:effectLst>
                  <a:outerShdw blurRad="38100" dist="38100" dir="2700000" algn="tl">
                    <a:srgbClr val="000000">
                      <a:alpha val="43137"/>
                    </a:srgbClr>
                  </a:outerShdw>
                </a:effectLst>
              </a:rPr>
              <a:t>CỦA</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ĐẠI</a:t>
            </a:r>
            <a:r>
              <a:rPr lang="en-US" sz="4000" b="1" dirty="0">
                <a:solidFill>
                  <a:schemeClr val="bg1"/>
                </a:solidFill>
                <a:effectLst>
                  <a:outerShdw blurRad="38100" dist="38100" dir="2700000" algn="tl">
                    <a:srgbClr val="000000">
                      <a:alpha val="43137"/>
                    </a:srgbClr>
                  </a:outerShdw>
                </a:effectLst>
              </a:rPr>
              <a:t> HỘI</a:t>
            </a:r>
          </a:p>
        </p:txBody>
      </p:sp>
      <p:sp>
        <p:nvSpPr>
          <p:cNvPr id="6" name="Arrow: Right 5">
            <a:extLst>
              <a:ext uri="{FF2B5EF4-FFF2-40B4-BE49-F238E27FC236}">
                <a16:creationId xmlns:a16="http://schemas.microsoft.com/office/drawing/2014/main" xmlns="" id="{042ED911-1C19-497C-B309-65333C9614C7}"/>
              </a:ext>
            </a:extLst>
          </p:cNvPr>
          <p:cNvSpPr/>
          <p:nvPr/>
        </p:nvSpPr>
        <p:spPr>
          <a:xfrm>
            <a:off x="2212378" y="1195660"/>
            <a:ext cx="2160376" cy="89231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ysClr val="windowText" lastClr="000000"/>
                </a:solidFill>
                <a:effectLst>
                  <a:outerShdw blurRad="38100" dist="38100" dir="2700000" algn="tl">
                    <a:srgbClr val="000000">
                      <a:alpha val="43137"/>
                    </a:srgbClr>
                  </a:outerShdw>
                </a:effectLst>
              </a:rPr>
              <a:t>08h00</a:t>
            </a:r>
            <a:r>
              <a:rPr lang="en-US" b="1" dirty="0">
                <a:solidFill>
                  <a:sysClr val="windowText" lastClr="000000"/>
                </a:solidFill>
                <a:effectLst>
                  <a:outerShdw blurRad="38100" dist="38100" dir="2700000" algn="tl">
                    <a:srgbClr val="000000">
                      <a:alpha val="43137"/>
                    </a:srgbClr>
                  </a:outerShdw>
                </a:effectLst>
              </a:rPr>
              <a:t>’ –  </a:t>
            </a:r>
            <a:r>
              <a:rPr lang="en-US" b="1" dirty="0" err="1">
                <a:solidFill>
                  <a:sysClr val="windowText" lastClr="000000"/>
                </a:solidFill>
                <a:effectLst>
                  <a:outerShdw blurRad="38100" dist="38100" dir="2700000" algn="tl">
                    <a:srgbClr val="000000">
                      <a:alpha val="43137"/>
                    </a:srgbClr>
                  </a:outerShdw>
                </a:effectLst>
              </a:rPr>
              <a:t>11h30</a:t>
            </a:r>
            <a:r>
              <a:rPr lang="en-US" b="1" dirty="0">
                <a:solidFill>
                  <a:sysClr val="windowText" lastClr="000000"/>
                </a:solidFill>
                <a:effectLst>
                  <a:outerShdw blurRad="38100" dist="38100" dir="2700000" algn="tl">
                    <a:srgbClr val="000000">
                      <a:alpha val="43137"/>
                    </a:srgbClr>
                  </a:outerShdw>
                </a:effectLst>
              </a:rPr>
              <a:t>’</a:t>
            </a:r>
          </a:p>
        </p:txBody>
      </p:sp>
      <p:sp>
        <p:nvSpPr>
          <p:cNvPr id="8" name="Rectangle: Rounded Corners 7">
            <a:extLst>
              <a:ext uri="{FF2B5EF4-FFF2-40B4-BE49-F238E27FC236}">
                <a16:creationId xmlns:a16="http://schemas.microsoft.com/office/drawing/2014/main" xmlns="" id="{9338ED9B-4EA2-4DFF-87F8-577F8E80AAD5}"/>
              </a:ext>
            </a:extLst>
          </p:cNvPr>
          <p:cNvSpPr/>
          <p:nvPr/>
        </p:nvSpPr>
        <p:spPr>
          <a:xfrm>
            <a:off x="4608837" y="1307420"/>
            <a:ext cx="6420822" cy="668790"/>
          </a:xfrm>
          <a:prstGeom prst="roundRect">
            <a:avLst/>
          </a:prstGeom>
          <a:solidFill>
            <a:srgbClr val="6C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FF"/>
                </a:solidFill>
                <a:effectLst>
                  <a:outerShdw blurRad="38100" dist="38100" dir="2700000" algn="tl">
                    <a:srgbClr val="000000">
                      <a:alpha val="43137"/>
                    </a:srgbClr>
                  </a:outerShdw>
                </a:effectLst>
              </a:rPr>
              <a:t>Đoàn </a:t>
            </a:r>
            <a:r>
              <a:rPr lang="en-US" b="1" dirty="0" err="1">
                <a:solidFill>
                  <a:srgbClr val="0000FF"/>
                </a:solidFill>
                <a:effectLst>
                  <a:outerShdw blurRad="38100" dist="38100" dir="2700000" algn="tl">
                    <a:srgbClr val="000000">
                      <a:alpha val="43137"/>
                    </a:srgbClr>
                  </a:outerShdw>
                </a:effectLst>
              </a:rPr>
              <a:t>đại</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biểu</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dự</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Đại</a:t>
            </a:r>
            <a:r>
              <a:rPr lang="en-US" b="1" dirty="0">
                <a:solidFill>
                  <a:srgbClr val="0000FF"/>
                </a:solidFill>
                <a:effectLst>
                  <a:outerShdw blurRad="38100" dist="38100" dir="2700000" algn="tl">
                    <a:srgbClr val="000000">
                      <a:alpha val="43137"/>
                    </a:srgbClr>
                  </a:outerShdw>
                </a:effectLst>
              </a:rPr>
              <a:t> hội XII Công </a:t>
            </a:r>
            <a:r>
              <a:rPr lang="en-US" b="1" dirty="0" err="1">
                <a:solidFill>
                  <a:srgbClr val="0000FF"/>
                </a:solidFill>
                <a:effectLst>
                  <a:outerShdw blurRad="38100" dist="38100" dir="2700000" algn="tl">
                    <a:srgbClr val="000000">
                      <a:alpha val="43137"/>
                    </a:srgbClr>
                  </a:outerShdw>
                </a:effectLst>
              </a:rPr>
              <a:t>đoàn</a:t>
            </a:r>
            <a:r>
              <a:rPr lang="en-US" b="1" dirty="0">
                <a:solidFill>
                  <a:srgbClr val="0000FF"/>
                </a:solidFill>
                <a:effectLst>
                  <a:outerShdw blurRad="38100" dist="38100" dir="2700000" algn="tl">
                    <a:srgbClr val="000000">
                      <a:alpha val="43137"/>
                    </a:srgbClr>
                  </a:outerShdw>
                </a:effectLst>
              </a:rPr>
              <a:t> Việt Nam</a:t>
            </a:r>
          </a:p>
          <a:p>
            <a:pPr algn="ctr"/>
            <a:r>
              <a:rPr lang="en-US" b="1" dirty="0">
                <a:solidFill>
                  <a:srgbClr val="0000FF"/>
                </a:solidFill>
                <a:effectLst>
                  <a:outerShdw blurRad="38100" dist="38100" dir="2700000" algn="tl">
                    <a:srgbClr val="000000">
                      <a:alpha val="43137"/>
                    </a:srgbClr>
                  </a:outerShdw>
                </a:effectLst>
              </a:rPr>
              <a:t>Ra </a:t>
            </a:r>
            <a:r>
              <a:rPr lang="en-US" b="1" dirty="0" err="1">
                <a:solidFill>
                  <a:srgbClr val="0000FF"/>
                </a:solidFill>
                <a:effectLst>
                  <a:outerShdw blurRad="38100" dist="38100" dir="2700000" algn="tl">
                    <a:srgbClr val="000000">
                      <a:alpha val="43137"/>
                    </a:srgbClr>
                  </a:outerShdw>
                </a:effectLst>
              </a:rPr>
              <a:t>mắt</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nhận</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nhiệm</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vụ</a:t>
            </a:r>
            <a:endParaRPr lang="en-US" b="1" dirty="0">
              <a:solidFill>
                <a:srgbClr val="0000FF"/>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xmlns="" id="{6B1A758C-2366-476E-96EF-12EF97160A40}"/>
              </a:ext>
            </a:extLst>
          </p:cNvPr>
          <p:cNvSpPr txBox="1"/>
          <p:nvPr/>
        </p:nvSpPr>
        <p:spPr>
          <a:xfrm>
            <a:off x="2212377" y="1033916"/>
            <a:ext cx="1731436" cy="369332"/>
          </a:xfrm>
          <a:prstGeom prst="rect">
            <a:avLst/>
          </a:prstGeom>
          <a:noFill/>
        </p:spPr>
        <p:txBody>
          <a:bodyPr wrap="none" rtlCol="0">
            <a:spAutoFit/>
          </a:bodyPr>
          <a:lstStyle/>
          <a:p>
            <a:r>
              <a:rPr lang="en-US" b="1" dirty="0" err="1">
                <a:solidFill>
                  <a:schemeClr val="bg1"/>
                </a:solidFill>
                <a:effectLst>
                  <a:outerShdw blurRad="38100" dist="38100" dir="2700000" algn="tl">
                    <a:srgbClr val="000000">
                      <a:alpha val="43137"/>
                    </a:srgbClr>
                  </a:outerShdw>
                </a:effectLst>
              </a:rPr>
              <a:t>Ngày</a:t>
            </a:r>
            <a:r>
              <a:rPr lang="en-US" b="1" dirty="0">
                <a:solidFill>
                  <a:schemeClr val="bg1"/>
                </a:solidFill>
                <a:effectLst>
                  <a:outerShdw blurRad="38100" dist="38100" dir="2700000" algn="tl">
                    <a:srgbClr val="000000">
                      <a:alpha val="43137"/>
                    </a:srgbClr>
                  </a:outerShdw>
                </a:effectLst>
              </a:rPr>
              <a:t> 12/7/2018</a:t>
            </a:r>
          </a:p>
        </p:txBody>
      </p:sp>
      <p:pic>
        <p:nvPicPr>
          <p:cNvPr id="4" name="Picture 3" descr="A group of people standing in front of a crowd posing for the camera&#10;&#10;Description generated with very high confidence">
            <a:extLst>
              <a:ext uri="{FF2B5EF4-FFF2-40B4-BE49-F238E27FC236}">
                <a16:creationId xmlns:a16="http://schemas.microsoft.com/office/drawing/2014/main" xmlns="" id="{1DF68B34-C005-4A46-9179-EBBAFBD69A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7024" y="2123631"/>
            <a:ext cx="8389121" cy="4628657"/>
          </a:xfrm>
          <a:prstGeom prst="rect">
            <a:avLst/>
          </a:prstGeom>
        </p:spPr>
      </p:pic>
    </p:spTree>
    <p:extLst>
      <p:ext uri="{BB962C8B-B14F-4D97-AF65-F5344CB8AC3E}">
        <p14:creationId xmlns:p14="http://schemas.microsoft.com/office/powerpoint/2010/main" val="2000126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927F43-B1DC-4472-BF2C-2AB3E9612297}"/>
              </a:ext>
            </a:extLst>
          </p:cNvPr>
          <p:cNvSpPr>
            <a:spLocks noGrp="1"/>
          </p:cNvSpPr>
          <p:nvPr>
            <p:ph type="title"/>
          </p:nvPr>
        </p:nvSpPr>
        <p:spPr>
          <a:xfrm>
            <a:off x="2667000" y="192505"/>
            <a:ext cx="8686800" cy="1155033"/>
          </a:xfrm>
        </p:spPr>
        <p:txBody>
          <a:bodyPr>
            <a:noAutofit/>
          </a:bodyPr>
          <a:lstStyle/>
          <a:p>
            <a:pPr algn="ct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ĐOÀN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BIỂU</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DỰ</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HỘI XII CÔNG ĐOÀN VIỆT NAM</a:t>
            </a:r>
            <a:endParaRPr lang="en-US" sz="2400" dirty="0"/>
          </a:p>
        </p:txBody>
      </p:sp>
      <p:sp>
        <p:nvSpPr>
          <p:cNvPr id="9" name="Nút Hành động: Đến Trang chủ 8">
            <a:hlinkClick r:id="rId2" action="ppaction://hlinksldjump" highlightClick="1"/>
            <a:extLst>
              <a:ext uri="{FF2B5EF4-FFF2-40B4-BE49-F238E27FC236}">
                <a16:creationId xmlns:a16="http://schemas.microsoft.com/office/drawing/2014/main" xmlns="" id="{2BE6BB36-A94E-4D3B-9C21-1AF9BF84F96D}"/>
              </a:ext>
            </a:extLst>
          </p:cNvPr>
          <p:cNvSpPr/>
          <p:nvPr/>
        </p:nvSpPr>
        <p:spPr>
          <a:xfrm>
            <a:off x="11772900" y="6486449"/>
            <a:ext cx="310230" cy="3013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Nút Hành động: Lùi hoặc Trước 9">
            <a:hlinkClick r:id="" action="ppaction://hlinkshowjump?jump=previousslide" highlightClick="1"/>
            <a:extLst>
              <a:ext uri="{FF2B5EF4-FFF2-40B4-BE49-F238E27FC236}">
                <a16:creationId xmlns:a16="http://schemas.microsoft.com/office/drawing/2014/main" xmlns="" id="{975E40A2-CF7C-4C0B-AD56-AAED77DB9926}"/>
              </a:ext>
            </a:extLst>
          </p:cNvPr>
          <p:cNvSpPr/>
          <p:nvPr/>
        </p:nvSpPr>
        <p:spPr>
          <a:xfrm>
            <a:off x="11137492" y="6486449"/>
            <a:ext cx="310230" cy="30133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xmlns="" id="{0F5998C9-681B-4929-B505-9144B2D2C177}"/>
              </a:ext>
            </a:extLst>
          </p:cNvPr>
          <p:cNvGraphicFramePr>
            <a:graphicFrameLocks noGrp="1"/>
          </p:cNvGraphicFramePr>
          <p:nvPr>
            <p:extLst>
              <p:ext uri="{D42A27DB-BD31-4B8C-83A1-F6EECF244321}">
                <p14:modId xmlns:p14="http://schemas.microsoft.com/office/powerpoint/2010/main" val="1090468139"/>
              </p:ext>
            </p:extLst>
          </p:nvPr>
        </p:nvGraphicFramePr>
        <p:xfrm>
          <a:off x="2261938" y="1825622"/>
          <a:ext cx="9510962" cy="4599036"/>
        </p:xfrm>
        <a:graphic>
          <a:graphicData uri="http://schemas.openxmlformats.org/drawingml/2006/table">
            <a:tbl>
              <a:tblPr firstRow="1" firstCol="1" bandRow="1">
                <a:tableStyleId>{5C22544A-7EE6-4342-B048-85BDC9FD1C3A}</a:tableStyleId>
              </a:tblPr>
              <a:tblGrid>
                <a:gridCol w="474448">
                  <a:extLst>
                    <a:ext uri="{9D8B030D-6E8A-4147-A177-3AD203B41FA5}">
                      <a16:colId xmlns:a16="http://schemas.microsoft.com/office/drawing/2014/main" xmlns="" val="749129492"/>
                    </a:ext>
                  </a:extLst>
                </a:gridCol>
                <a:gridCol w="2730947">
                  <a:extLst>
                    <a:ext uri="{9D8B030D-6E8A-4147-A177-3AD203B41FA5}">
                      <a16:colId xmlns:a16="http://schemas.microsoft.com/office/drawing/2014/main" xmlns="" val="859669076"/>
                    </a:ext>
                  </a:extLst>
                </a:gridCol>
                <a:gridCol w="6305567">
                  <a:extLst>
                    <a:ext uri="{9D8B030D-6E8A-4147-A177-3AD203B41FA5}">
                      <a16:colId xmlns:a16="http://schemas.microsoft.com/office/drawing/2014/main" xmlns="" val="2184015728"/>
                    </a:ext>
                  </a:extLst>
                </a:gridCol>
              </a:tblGrid>
              <a:tr h="383253">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1</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Tăng Quốc Lập</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Phó Chủ tịch LĐLĐ tỉnh</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080159059"/>
                  </a:ext>
                </a:extLst>
              </a:tr>
              <a:tr h="383253">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2</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Hồ Thanh Hồng</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Phó Chủ tịch LĐLĐ tỉnh</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593941406"/>
                  </a:ext>
                </a:extLst>
              </a:tr>
              <a:tr h="383253">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3</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Lê Hữu Hiền</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UVTV, Chánh Văn phòng LĐLĐ tỉnh</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958622036"/>
                  </a:ext>
                </a:extLst>
              </a:tr>
              <a:tr h="383253">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4</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Nguyễn Thị Thuý</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UVTV, Trưởng ban Tài chính LĐLĐ tỉnh</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802793909"/>
                  </a:ext>
                </a:extLst>
              </a:tr>
              <a:tr h="383253">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5</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Kiều Minh Sinh</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UVTV, Phó ban Chính sách Pháp luật LĐLĐ tỉnh</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527289117"/>
                  </a:ext>
                </a:extLst>
              </a:tr>
              <a:tr h="383253">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6</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Nguyễn Việt Hoài</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UVTV, Chủ nhiệm UBKT LĐLĐ tỉnh</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363515187"/>
                  </a:ext>
                </a:extLst>
              </a:tr>
              <a:tr h="383253">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7</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Thái Thị Hồng Hạnh</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Chuyên viên Ban Nữ công LĐLĐ tỉnh</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689574552"/>
                  </a:ext>
                </a:extLst>
              </a:tr>
              <a:tr h="383253">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8</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Nguyễn Đức Thành</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Chủ tịch LĐLĐ Biên Hoà</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238987613"/>
                  </a:ext>
                </a:extLst>
              </a:tr>
              <a:tr h="383253">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9</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Lê Đức Thuỵ</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Chủ tịch LĐLĐ huyện Trảng Bom</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469413288"/>
                  </a:ext>
                </a:extLst>
              </a:tr>
              <a:tr h="383253">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10</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Lê Văn Vang</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Chủ tịch LĐLĐ huyện Nhơn Trạch</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545684414"/>
                  </a:ext>
                </a:extLst>
              </a:tr>
              <a:tr h="383253">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11</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Trương Thị Kim Huệ</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Chủ tịch Công đoàn ngành Giáo dục</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279668297"/>
                  </a:ext>
                </a:extLst>
              </a:tr>
              <a:tr h="383253">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12</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rPr>
                        <a:t>Phạm</a:t>
                      </a:r>
                      <a:r>
                        <a:rPr lang="en-US" sz="2400" b="1" dirty="0">
                          <a:solidFill>
                            <a:schemeClr val="bg1"/>
                          </a:solidFill>
                          <a:effectLst>
                            <a:outerShdw blurRad="38100" dist="38100" dir="2700000" algn="tl">
                              <a:srgbClr val="000000">
                                <a:alpha val="43137"/>
                              </a:srgbClr>
                            </a:outerShdw>
                          </a:effectLst>
                        </a:rPr>
                        <a:t> Văn Chiến</a:t>
                      </a:r>
                      <a:endParaRPr lang="en-US" sz="24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rPr>
                        <a:t>Chủ</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tịch</a:t>
                      </a:r>
                      <a:r>
                        <a:rPr lang="en-US" sz="2400" b="1" dirty="0">
                          <a:solidFill>
                            <a:schemeClr val="bg1"/>
                          </a:solidFill>
                          <a:effectLst>
                            <a:outerShdw blurRad="38100" dist="38100" dir="2700000" algn="tl">
                              <a:srgbClr val="000000">
                                <a:alpha val="43137"/>
                              </a:srgbClr>
                            </a:outerShdw>
                          </a:effectLst>
                        </a:rPr>
                        <a:t> Công </a:t>
                      </a:r>
                      <a:r>
                        <a:rPr lang="en-US" sz="2400" b="1" dirty="0" err="1">
                          <a:solidFill>
                            <a:schemeClr val="bg1"/>
                          </a:solidFill>
                          <a:effectLst>
                            <a:outerShdw blurRad="38100" dist="38100" dir="2700000" algn="tl">
                              <a:srgbClr val="000000">
                                <a:alpha val="43137"/>
                              </a:srgbClr>
                            </a:outerShdw>
                          </a:effectLst>
                        </a:rPr>
                        <a:t>đoàn</a:t>
                      </a:r>
                      <a:r>
                        <a:rPr lang="en-US" sz="2400" b="1" dirty="0">
                          <a:solidFill>
                            <a:schemeClr val="bg1"/>
                          </a:solidFill>
                          <a:effectLst>
                            <a:outerShdw blurRad="38100" dist="38100" dir="2700000" algn="tl">
                              <a:srgbClr val="000000">
                                <a:alpha val="43137"/>
                              </a:srgbClr>
                            </a:outerShdw>
                          </a:effectLst>
                        </a:rPr>
                        <a:t> Viên </a:t>
                      </a:r>
                      <a:r>
                        <a:rPr lang="en-US" sz="2400" b="1" dirty="0" err="1">
                          <a:solidFill>
                            <a:schemeClr val="bg1"/>
                          </a:solidFill>
                          <a:effectLst>
                            <a:outerShdw blurRad="38100" dist="38100" dir="2700000" algn="tl">
                              <a:srgbClr val="000000">
                                <a:alpha val="43137"/>
                              </a:srgbClr>
                            </a:outerShdw>
                          </a:effectLst>
                        </a:rPr>
                        <a:t>chức</a:t>
                      </a:r>
                      <a:r>
                        <a:rPr lang="en-US" sz="2400" b="1" dirty="0">
                          <a:solidFill>
                            <a:schemeClr val="bg1"/>
                          </a:solidFill>
                          <a:effectLst>
                            <a:outerShdw blurRad="38100" dist="38100" dir="2700000" algn="tl">
                              <a:srgbClr val="000000">
                                <a:alpha val="43137"/>
                              </a:srgbClr>
                            </a:outerShdw>
                          </a:effectLst>
                        </a:rPr>
                        <a:t> tỉnh</a:t>
                      </a:r>
                      <a:endParaRPr lang="en-US" sz="24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161301268"/>
                  </a:ext>
                </a:extLst>
              </a:tr>
            </a:tbl>
          </a:graphicData>
        </a:graphic>
      </p:graphicFrame>
      <p:sp>
        <p:nvSpPr>
          <p:cNvPr id="4" name="TextBox 3">
            <a:extLst>
              <a:ext uri="{FF2B5EF4-FFF2-40B4-BE49-F238E27FC236}">
                <a16:creationId xmlns:a16="http://schemas.microsoft.com/office/drawing/2014/main" xmlns="" id="{04B3C755-6CF3-4406-ADEF-811ED65146AE}"/>
              </a:ext>
            </a:extLst>
          </p:cNvPr>
          <p:cNvSpPr txBox="1"/>
          <p:nvPr/>
        </p:nvSpPr>
        <p:spPr>
          <a:xfrm>
            <a:off x="2261938" y="1363957"/>
            <a:ext cx="3406510" cy="461665"/>
          </a:xfrm>
          <a:prstGeom prst="rect">
            <a:avLst/>
          </a:prstGeom>
          <a:noFill/>
        </p:spPr>
        <p:txBody>
          <a:bodyPr wrap="none" rtlCol="0">
            <a:spAutoFit/>
          </a:bodyPr>
          <a:lstStyle/>
          <a:p>
            <a:r>
              <a:rPr lang="en-US" sz="2400" b="1" dirty="0">
                <a:solidFill>
                  <a:srgbClr val="FFFF00"/>
                </a:solidFill>
                <a:effectLst>
                  <a:outerShdw blurRad="38100" dist="38100" dir="2700000" algn="tl">
                    <a:srgbClr val="000000">
                      <a:alpha val="43137"/>
                    </a:srgbClr>
                  </a:outerShdw>
                </a:effectLst>
              </a:rPr>
              <a:t>24 </a:t>
            </a:r>
            <a:r>
              <a:rPr lang="en-US" sz="2400" b="1" dirty="0" err="1">
                <a:solidFill>
                  <a:srgbClr val="FFFF00"/>
                </a:solidFill>
                <a:effectLst>
                  <a:outerShdw blurRad="38100" dist="38100" dir="2700000" algn="tl">
                    <a:srgbClr val="000000">
                      <a:alpha val="43137"/>
                    </a:srgbClr>
                  </a:outerShdw>
                </a:effectLst>
              </a:rPr>
              <a:t>ĐẠI</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BIỂU</a:t>
            </a:r>
            <a:r>
              <a:rPr lang="en-US" sz="2400" b="1" dirty="0">
                <a:solidFill>
                  <a:srgbClr val="FFFF00"/>
                </a:solidFill>
                <a:effectLst>
                  <a:outerShdw blurRad="38100" dist="38100" dir="2700000" algn="tl">
                    <a:srgbClr val="000000">
                      <a:alpha val="43137"/>
                    </a:srgbClr>
                  </a:outerShdw>
                </a:effectLst>
              </a:rPr>
              <a:t> CHÍNH THỨC</a:t>
            </a:r>
          </a:p>
        </p:txBody>
      </p:sp>
    </p:spTree>
    <p:extLst>
      <p:ext uri="{BB962C8B-B14F-4D97-AF65-F5344CB8AC3E}">
        <p14:creationId xmlns:p14="http://schemas.microsoft.com/office/powerpoint/2010/main" val="1788012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27EBC"/>
        </a:solidFill>
        <a:effectLst/>
      </p:bgPr>
    </p:bg>
    <p:spTree>
      <p:nvGrpSpPr>
        <p:cNvPr id="1" name=""/>
        <p:cNvGrpSpPr/>
        <p:nvPr/>
      </p:nvGrpSpPr>
      <p:grpSpPr>
        <a:xfrm>
          <a:off x="0" y="0"/>
          <a:ext cx="0" cy="0"/>
          <a:chOff x="0" y="0"/>
          <a:chExt cx="0" cy="0"/>
        </a:xfrm>
      </p:grpSpPr>
      <p:pic>
        <p:nvPicPr>
          <p:cNvPr id="3" name="Hình ảnh 2" descr="Ảnh có chứa văn bản&#10;&#10;Mô tả được tạo với mức tin cậy rất cao">
            <a:extLst>
              <a:ext uri="{FF2B5EF4-FFF2-40B4-BE49-F238E27FC236}">
                <a16:creationId xmlns:a16="http://schemas.microsoft.com/office/drawing/2014/main" xmlns="" id="{8E41B411-93C2-41B8-ACBD-6C97783B29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225" y="0"/>
            <a:ext cx="10285549" cy="6858000"/>
          </a:xfrm>
          <a:prstGeom prst="rect">
            <a:avLst/>
          </a:prstGeom>
        </p:spPr>
      </p:pic>
    </p:spTree>
    <p:extLst>
      <p:ext uri="{BB962C8B-B14F-4D97-AF65-F5344CB8AC3E}">
        <p14:creationId xmlns:p14="http://schemas.microsoft.com/office/powerpoint/2010/main" val="1377689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927F43-B1DC-4472-BF2C-2AB3E9612297}"/>
              </a:ext>
            </a:extLst>
          </p:cNvPr>
          <p:cNvSpPr>
            <a:spLocks noGrp="1"/>
          </p:cNvSpPr>
          <p:nvPr>
            <p:ph type="title"/>
          </p:nvPr>
        </p:nvSpPr>
        <p:spPr>
          <a:xfrm>
            <a:off x="2667000" y="192505"/>
            <a:ext cx="8686800" cy="1155033"/>
          </a:xfrm>
        </p:spPr>
        <p:txBody>
          <a:bodyPr>
            <a:noAutofit/>
          </a:bodyPr>
          <a:lstStyle/>
          <a:p>
            <a:pPr algn="ct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ĐOÀN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BIỂU</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DỰ</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HỘI XII CÔNG ĐOÀN VIỆT NAM</a:t>
            </a:r>
            <a:endParaRPr lang="en-US" sz="2400" dirty="0"/>
          </a:p>
        </p:txBody>
      </p:sp>
      <p:sp>
        <p:nvSpPr>
          <p:cNvPr id="9" name="Nút Hành động: Đến Trang chủ 8">
            <a:hlinkClick r:id="rId2" action="ppaction://hlinksldjump" highlightClick="1"/>
            <a:extLst>
              <a:ext uri="{FF2B5EF4-FFF2-40B4-BE49-F238E27FC236}">
                <a16:creationId xmlns:a16="http://schemas.microsoft.com/office/drawing/2014/main" xmlns="" id="{2BE6BB36-A94E-4D3B-9C21-1AF9BF84F96D}"/>
              </a:ext>
            </a:extLst>
          </p:cNvPr>
          <p:cNvSpPr/>
          <p:nvPr/>
        </p:nvSpPr>
        <p:spPr>
          <a:xfrm>
            <a:off x="11772900" y="6486449"/>
            <a:ext cx="310230" cy="3013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Nút Hành động: Lùi hoặc Trước 9">
            <a:hlinkClick r:id="" action="ppaction://hlinkshowjump?jump=previousslide" highlightClick="1"/>
            <a:extLst>
              <a:ext uri="{FF2B5EF4-FFF2-40B4-BE49-F238E27FC236}">
                <a16:creationId xmlns:a16="http://schemas.microsoft.com/office/drawing/2014/main" xmlns="" id="{975E40A2-CF7C-4C0B-AD56-AAED77DB9926}"/>
              </a:ext>
            </a:extLst>
          </p:cNvPr>
          <p:cNvSpPr/>
          <p:nvPr/>
        </p:nvSpPr>
        <p:spPr>
          <a:xfrm>
            <a:off x="11137492" y="6486449"/>
            <a:ext cx="310230" cy="30133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04B3C755-6CF3-4406-ADEF-811ED65146AE}"/>
              </a:ext>
            </a:extLst>
          </p:cNvPr>
          <p:cNvSpPr txBox="1"/>
          <p:nvPr/>
        </p:nvSpPr>
        <p:spPr>
          <a:xfrm>
            <a:off x="2261938" y="1363957"/>
            <a:ext cx="3406510" cy="461665"/>
          </a:xfrm>
          <a:prstGeom prst="rect">
            <a:avLst/>
          </a:prstGeom>
          <a:noFill/>
        </p:spPr>
        <p:txBody>
          <a:bodyPr wrap="none" rtlCol="0">
            <a:spAutoFit/>
          </a:bodyPr>
          <a:lstStyle/>
          <a:p>
            <a:r>
              <a:rPr lang="en-US" sz="2400" b="1" dirty="0">
                <a:solidFill>
                  <a:srgbClr val="FFFF00"/>
                </a:solidFill>
                <a:effectLst>
                  <a:outerShdw blurRad="38100" dist="38100" dir="2700000" algn="tl">
                    <a:srgbClr val="000000">
                      <a:alpha val="43137"/>
                    </a:srgbClr>
                  </a:outerShdw>
                </a:effectLst>
              </a:rPr>
              <a:t>24 </a:t>
            </a:r>
            <a:r>
              <a:rPr lang="en-US" sz="2400" b="1" dirty="0" err="1">
                <a:solidFill>
                  <a:srgbClr val="FFFF00"/>
                </a:solidFill>
                <a:effectLst>
                  <a:outerShdw blurRad="38100" dist="38100" dir="2700000" algn="tl">
                    <a:srgbClr val="000000">
                      <a:alpha val="43137"/>
                    </a:srgbClr>
                  </a:outerShdw>
                </a:effectLst>
              </a:rPr>
              <a:t>ĐẠI</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BIỂU</a:t>
            </a:r>
            <a:r>
              <a:rPr lang="en-US" sz="2400" b="1" dirty="0">
                <a:solidFill>
                  <a:srgbClr val="FFFF00"/>
                </a:solidFill>
                <a:effectLst>
                  <a:outerShdw blurRad="38100" dist="38100" dir="2700000" algn="tl">
                    <a:srgbClr val="000000">
                      <a:alpha val="43137"/>
                    </a:srgbClr>
                  </a:outerShdw>
                </a:effectLst>
              </a:rPr>
              <a:t> CHÍNH THỨC</a:t>
            </a:r>
          </a:p>
        </p:txBody>
      </p:sp>
      <p:graphicFrame>
        <p:nvGraphicFramePr>
          <p:cNvPr id="5" name="Table 4">
            <a:extLst>
              <a:ext uri="{FF2B5EF4-FFF2-40B4-BE49-F238E27FC236}">
                <a16:creationId xmlns:a16="http://schemas.microsoft.com/office/drawing/2014/main" xmlns="" id="{068C216D-066B-4237-8B3E-8E64CD8A93AC}"/>
              </a:ext>
            </a:extLst>
          </p:cNvPr>
          <p:cNvGraphicFramePr>
            <a:graphicFrameLocks noGrp="1"/>
          </p:cNvGraphicFramePr>
          <p:nvPr>
            <p:extLst>
              <p:ext uri="{D42A27DB-BD31-4B8C-83A1-F6EECF244321}">
                <p14:modId xmlns:p14="http://schemas.microsoft.com/office/powerpoint/2010/main" val="3749041127"/>
              </p:ext>
            </p:extLst>
          </p:nvPr>
        </p:nvGraphicFramePr>
        <p:xfrm>
          <a:off x="2261938" y="1945939"/>
          <a:ext cx="9510962" cy="4540512"/>
        </p:xfrm>
        <a:graphic>
          <a:graphicData uri="http://schemas.openxmlformats.org/drawingml/2006/table">
            <a:tbl>
              <a:tblPr firstRow="1" firstCol="1" bandRow="1">
                <a:tableStyleId>{5C22544A-7EE6-4342-B048-85BDC9FD1C3A}</a:tableStyleId>
              </a:tblPr>
              <a:tblGrid>
                <a:gridCol w="474448">
                  <a:extLst>
                    <a:ext uri="{9D8B030D-6E8A-4147-A177-3AD203B41FA5}">
                      <a16:colId xmlns:a16="http://schemas.microsoft.com/office/drawing/2014/main" xmlns="" val="2426819766"/>
                    </a:ext>
                  </a:extLst>
                </a:gridCol>
                <a:gridCol w="2730947">
                  <a:extLst>
                    <a:ext uri="{9D8B030D-6E8A-4147-A177-3AD203B41FA5}">
                      <a16:colId xmlns:a16="http://schemas.microsoft.com/office/drawing/2014/main" xmlns="" val="3197854135"/>
                    </a:ext>
                  </a:extLst>
                </a:gridCol>
                <a:gridCol w="6305567">
                  <a:extLst>
                    <a:ext uri="{9D8B030D-6E8A-4147-A177-3AD203B41FA5}">
                      <a16:colId xmlns:a16="http://schemas.microsoft.com/office/drawing/2014/main" xmlns="" val="2062622295"/>
                    </a:ext>
                  </a:extLst>
                </a:gridCol>
              </a:tblGrid>
              <a:tr h="378376">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13</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Nguyễn Thị Tuyết</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rPr>
                        <a:t>Chủ</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tịch</a:t>
                      </a:r>
                      <a:r>
                        <a:rPr lang="en-US" sz="2400" b="1" dirty="0">
                          <a:solidFill>
                            <a:schemeClr val="bg1"/>
                          </a:solidFill>
                          <a:effectLst>
                            <a:outerShdw blurRad="38100" dist="38100" dir="2700000" algn="tl">
                              <a:srgbClr val="000000">
                                <a:alpha val="43137"/>
                              </a:srgbClr>
                            </a:outerShdw>
                          </a:effectLst>
                        </a:rPr>
                        <a:t> Công </a:t>
                      </a:r>
                      <a:r>
                        <a:rPr lang="en-US" sz="2400" b="1" dirty="0" err="1">
                          <a:solidFill>
                            <a:schemeClr val="bg1"/>
                          </a:solidFill>
                          <a:effectLst>
                            <a:outerShdw blurRad="38100" dist="38100" dir="2700000" algn="tl">
                              <a:srgbClr val="000000">
                                <a:alpha val="43137"/>
                              </a:srgbClr>
                            </a:outerShdw>
                          </a:effectLst>
                        </a:rPr>
                        <a:t>đoàn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khu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công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nghiệp</a:t>
                      </a:r>
                      <a:r>
                        <a:rPr lang="en-US" sz="2400" b="1" dirty="0">
                          <a:solidFill>
                            <a:schemeClr val="bg1"/>
                          </a:solidFill>
                          <a:effectLst>
                            <a:outerShdw blurRad="38100" dist="38100" dir="2700000" algn="tl">
                              <a:srgbClr val="000000">
                                <a:alpha val="43137"/>
                              </a:srgbClr>
                            </a:outerShdw>
                          </a:effectLst>
                        </a:rPr>
                        <a:t> Biên Hoà</a:t>
                      </a:r>
                      <a:endParaRPr lang="en-US" sz="24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56925620"/>
                  </a:ext>
                </a:extLst>
              </a:tr>
              <a:tr h="378376">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14</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Ngô Thị Hồng Châu</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rPr>
                        <a:t>Phó</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Chủ</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tịch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CĐCS</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Tổng</a:t>
                      </a:r>
                      <a:r>
                        <a:rPr lang="en-US" sz="2400" b="1" dirty="0">
                          <a:solidFill>
                            <a:schemeClr val="bg1"/>
                          </a:solidFill>
                          <a:effectLst>
                            <a:outerShdw blurRad="38100" dist="38100" dir="2700000" algn="tl">
                              <a:srgbClr val="000000">
                                <a:alpha val="43137"/>
                              </a:srgbClr>
                            </a:outerShdw>
                          </a:effectLst>
                        </a:rPr>
                        <a:t> Công ty Tín Nghĩa</a:t>
                      </a:r>
                      <a:endParaRPr lang="en-US" sz="24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674936743"/>
                  </a:ext>
                </a:extLst>
              </a:tr>
              <a:tr h="378376">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15</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Trần Đăng Ninh</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rPr>
                        <a:t>Chủ</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tịch</a:t>
                      </a:r>
                      <a:r>
                        <a:rPr lang="en-US" sz="2400" b="1" dirty="0">
                          <a:solidFill>
                            <a:schemeClr val="bg1"/>
                          </a:solidFill>
                          <a:effectLst>
                            <a:outerShdw blurRad="38100" dist="38100" dir="2700000" algn="tl">
                              <a:srgbClr val="000000">
                                <a:alpha val="43137"/>
                              </a:srgbClr>
                            </a:outerShdw>
                          </a:effectLst>
                        </a:rPr>
                        <a:t> Công </a:t>
                      </a:r>
                      <a:r>
                        <a:rPr lang="en-US" sz="2400" b="1" dirty="0" err="1">
                          <a:solidFill>
                            <a:schemeClr val="bg1"/>
                          </a:solidFill>
                          <a:effectLst>
                            <a:outerShdw blurRad="38100" dist="38100" dir="2700000" algn="tl">
                              <a:srgbClr val="000000">
                                <a:alpha val="43137"/>
                              </a:srgbClr>
                            </a:outerShdw>
                          </a:effectLst>
                        </a:rPr>
                        <a:t>đoàn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Tổng</a:t>
                      </a:r>
                      <a:r>
                        <a:rPr lang="en-US" sz="2400" b="1" dirty="0">
                          <a:solidFill>
                            <a:schemeClr val="bg1"/>
                          </a:solidFill>
                          <a:effectLst>
                            <a:outerShdw blurRad="38100" dist="38100" dir="2700000" algn="tl">
                              <a:srgbClr val="000000">
                                <a:alpha val="43137"/>
                              </a:srgbClr>
                            </a:outerShdw>
                          </a:effectLst>
                        </a:rPr>
                        <a:t> Công ty </a:t>
                      </a:r>
                      <a:r>
                        <a:rPr lang="en-US" sz="2400" b="1" dirty="0" err="1">
                          <a:solidFill>
                            <a:schemeClr val="bg1"/>
                          </a:solidFill>
                          <a:effectLst>
                            <a:outerShdw blurRad="38100" dist="38100" dir="2700000" algn="tl">
                              <a:srgbClr val="000000">
                                <a:alpha val="43137"/>
                              </a:srgbClr>
                            </a:outerShdw>
                          </a:effectLst>
                        </a:rPr>
                        <a:t>Dofico</a:t>
                      </a:r>
                      <a:endParaRPr lang="en-US" sz="24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835616522"/>
                  </a:ext>
                </a:extLst>
              </a:tr>
              <a:tr h="378376">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16</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Đặng Tuấn Tú</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rPr>
                        <a:t>Chủ</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tịch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CĐCS</a:t>
                      </a:r>
                      <a:r>
                        <a:rPr lang="en-US" sz="2400" b="1" dirty="0">
                          <a:solidFill>
                            <a:schemeClr val="bg1"/>
                          </a:solidFill>
                          <a:effectLst>
                            <a:outerShdw blurRad="38100" dist="38100" dir="2700000" algn="tl">
                              <a:srgbClr val="000000">
                                <a:alpha val="43137"/>
                              </a:srgbClr>
                            </a:outerShdw>
                          </a:effectLst>
                        </a:rPr>
                        <a:t> Công ty Chang Shin</a:t>
                      </a:r>
                      <a:endParaRPr lang="en-US" sz="24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248795129"/>
                  </a:ext>
                </a:extLst>
              </a:tr>
              <a:tr h="378376">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17</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Nguyễn Văn Phao</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rPr>
                        <a:t>Chủ</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tịch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CĐCS</a:t>
                      </a:r>
                      <a:r>
                        <a:rPr lang="en-US" sz="2400" b="1" dirty="0">
                          <a:solidFill>
                            <a:schemeClr val="bg1"/>
                          </a:solidFill>
                          <a:effectLst>
                            <a:outerShdw blurRad="38100" dist="38100" dir="2700000" algn="tl">
                              <a:srgbClr val="000000">
                                <a:alpha val="43137"/>
                              </a:srgbClr>
                            </a:outerShdw>
                          </a:effectLst>
                        </a:rPr>
                        <a:t> Công ty may Xuân </a:t>
                      </a:r>
                      <a:r>
                        <a:rPr lang="en-US" sz="2400" b="1" dirty="0" err="1">
                          <a:solidFill>
                            <a:schemeClr val="bg1"/>
                          </a:solidFill>
                          <a:effectLst>
                            <a:outerShdw blurRad="38100" dist="38100" dir="2700000" algn="tl">
                              <a:srgbClr val="000000">
                                <a:alpha val="43137"/>
                              </a:srgbClr>
                            </a:outerShdw>
                          </a:effectLst>
                        </a:rPr>
                        <a:t>lộc</a:t>
                      </a:r>
                      <a:endParaRPr lang="en-US" sz="24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726912358"/>
                  </a:ext>
                </a:extLst>
              </a:tr>
              <a:tr h="378376">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18</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Nguyễn Thế Vinh</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rPr>
                        <a:t>Chủ</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tịch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CĐCS</a:t>
                      </a:r>
                      <a:r>
                        <a:rPr lang="en-US" sz="2400" b="1" dirty="0">
                          <a:solidFill>
                            <a:schemeClr val="bg1"/>
                          </a:solidFill>
                          <a:effectLst>
                            <a:outerShdw blurRad="38100" dist="38100" dir="2700000" algn="tl">
                              <a:srgbClr val="000000">
                                <a:alpha val="43137"/>
                              </a:srgbClr>
                            </a:outerShdw>
                          </a:effectLst>
                        </a:rPr>
                        <a:t> Công ty </a:t>
                      </a:r>
                      <a:r>
                        <a:rPr lang="en-US" sz="2400" b="1" dirty="0" err="1">
                          <a:solidFill>
                            <a:schemeClr val="bg1"/>
                          </a:solidFill>
                          <a:effectLst>
                            <a:outerShdw blurRad="38100" dist="38100" dir="2700000" algn="tl">
                              <a:srgbClr val="000000">
                                <a:alpha val="43137"/>
                              </a:srgbClr>
                            </a:outerShdw>
                          </a:effectLst>
                        </a:rPr>
                        <a:t>Môi</a:t>
                      </a:r>
                      <a:r>
                        <a:rPr lang="en-US" sz="2400" b="1" dirty="0">
                          <a:solidFill>
                            <a:schemeClr val="bg1"/>
                          </a:solidFill>
                          <a:effectLst>
                            <a:outerShdw blurRad="38100" dist="38100" dir="2700000" algn="tl">
                              <a:srgbClr val="000000">
                                <a:alpha val="43137"/>
                              </a:srgbClr>
                            </a:outerShdw>
                          </a:effectLst>
                        </a:rPr>
                        <a:t> trường </a:t>
                      </a:r>
                      <a:r>
                        <a:rPr lang="en-US" sz="2400" b="1" dirty="0" err="1">
                          <a:solidFill>
                            <a:schemeClr val="bg1"/>
                          </a:solidFill>
                          <a:effectLst>
                            <a:outerShdw blurRad="38100" dist="38100" dir="2700000" algn="tl">
                              <a:srgbClr val="000000">
                                <a:alpha val="43137"/>
                              </a:srgbClr>
                            </a:outerShdw>
                          </a:effectLst>
                        </a:rPr>
                        <a:t>đô</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thị</a:t>
                      </a:r>
                      <a:endParaRPr lang="en-US" sz="24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399540194"/>
                  </a:ext>
                </a:extLst>
              </a:tr>
              <a:tr h="378376">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19</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Hồ Tăng Anh Tuấn</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rPr>
                        <a:t>Chủ</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tịch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CĐCS</a:t>
                      </a:r>
                      <a:r>
                        <a:rPr lang="en-US" sz="2400" b="1" dirty="0">
                          <a:solidFill>
                            <a:schemeClr val="bg1"/>
                          </a:solidFill>
                          <a:effectLst>
                            <a:outerShdw blurRad="38100" dist="38100" dir="2700000" algn="tl">
                              <a:srgbClr val="000000">
                                <a:alpha val="43137"/>
                              </a:srgbClr>
                            </a:outerShdw>
                          </a:effectLst>
                        </a:rPr>
                        <a:t> Hwaseung </a:t>
                      </a:r>
                      <a:endParaRPr lang="en-US" sz="24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104602820"/>
                  </a:ext>
                </a:extLst>
              </a:tr>
              <a:tr h="378376">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20</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Phạm Trung Thuyên</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rPr>
                        <a:t>Bí</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thư</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đảng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bộ</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Chủ</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tịch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CĐCS</a:t>
                      </a:r>
                      <a:r>
                        <a:rPr lang="en-US" sz="2400" b="1" dirty="0">
                          <a:solidFill>
                            <a:schemeClr val="bg1"/>
                          </a:solidFill>
                          <a:effectLst>
                            <a:outerShdw blurRad="38100" dist="38100" dir="2700000" algn="tl">
                              <a:srgbClr val="000000">
                                <a:alpha val="43137"/>
                              </a:srgbClr>
                            </a:outerShdw>
                          </a:effectLst>
                        </a:rPr>
                        <a:t> Công ty </a:t>
                      </a:r>
                      <a:r>
                        <a:rPr lang="en-US" sz="2400" b="1" dirty="0" err="1">
                          <a:solidFill>
                            <a:schemeClr val="bg1"/>
                          </a:solidFill>
                          <a:effectLst>
                            <a:outerShdw blurRad="38100" dist="38100" dir="2700000" algn="tl">
                              <a:srgbClr val="000000">
                                <a:alpha val="43137"/>
                              </a:srgbClr>
                            </a:outerShdw>
                          </a:effectLst>
                        </a:rPr>
                        <a:t>Vedan</a:t>
                      </a:r>
                      <a:endParaRPr lang="en-US" sz="24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4090644138"/>
                  </a:ext>
                </a:extLst>
              </a:tr>
              <a:tr h="378376">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21</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Đinh Sỹ Phúc</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rPr>
                        <a:t>Đảng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uỷ</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viên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Chủ</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tịch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CĐCS</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TaekwangVina</a:t>
                      </a:r>
                      <a:endParaRPr lang="en-US" sz="24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561214711"/>
                  </a:ext>
                </a:extLst>
              </a:tr>
              <a:tr h="378376">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22</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Lương Ngọc Hồi </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rPr>
                        <a:t>Chủ</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tịch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CĐCS</a:t>
                      </a:r>
                      <a:r>
                        <a:rPr lang="en-US" sz="2400" b="1" dirty="0">
                          <a:solidFill>
                            <a:schemeClr val="bg1"/>
                          </a:solidFill>
                          <a:effectLst>
                            <a:outerShdw blurRad="38100" dist="38100" dir="2700000" algn="tl">
                              <a:srgbClr val="000000">
                                <a:alpha val="43137"/>
                              </a:srgbClr>
                            </a:outerShdw>
                          </a:effectLst>
                        </a:rPr>
                        <a:t> Great Kingdom</a:t>
                      </a:r>
                      <a:endParaRPr lang="en-US" sz="24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123630949"/>
                  </a:ext>
                </a:extLst>
              </a:tr>
              <a:tr h="378376">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23</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Đỗ Đình Hiệp</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rPr>
                        <a:t>Chủ</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tịch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CĐCS</a:t>
                      </a:r>
                      <a:r>
                        <a:rPr lang="en-US" sz="2400" b="1" dirty="0">
                          <a:solidFill>
                            <a:schemeClr val="bg1"/>
                          </a:solidFill>
                          <a:effectLst>
                            <a:outerShdw blurRad="38100" dist="38100" dir="2700000" algn="tl">
                              <a:srgbClr val="000000">
                                <a:alpha val="43137"/>
                              </a:srgbClr>
                            </a:outerShdw>
                          </a:effectLst>
                        </a:rPr>
                        <a:t> Cty VPIC</a:t>
                      </a:r>
                      <a:endParaRPr lang="en-US" sz="24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080226351"/>
                  </a:ext>
                </a:extLst>
              </a:tr>
              <a:tr h="378376">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24</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Nguyễn Văn Kim Lân</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rPr>
                        <a:t>Chủ</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tịch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CĐCS</a:t>
                      </a:r>
                      <a:r>
                        <a:rPr lang="en-US" sz="2400" b="1" dirty="0">
                          <a:solidFill>
                            <a:schemeClr val="bg1"/>
                          </a:solidFill>
                          <a:effectLst>
                            <a:outerShdw blurRad="38100" dist="38100" dir="2700000" algn="tl">
                              <a:srgbClr val="000000">
                                <a:alpha val="43137"/>
                              </a:srgbClr>
                            </a:outerShdw>
                          </a:effectLst>
                        </a:rPr>
                        <a:t> Công ty Ô </a:t>
                      </a:r>
                      <a:r>
                        <a:rPr lang="en-US" sz="2400" b="1" dirty="0" err="1">
                          <a:solidFill>
                            <a:schemeClr val="bg1"/>
                          </a:solidFill>
                          <a:effectLst>
                            <a:outerShdw blurRad="38100" dist="38100" dir="2700000" algn="tl">
                              <a:srgbClr val="000000">
                                <a:alpha val="43137"/>
                              </a:srgbClr>
                            </a:outerShdw>
                          </a:effectLst>
                        </a:rPr>
                        <a:t>tô</a:t>
                      </a:r>
                      <a:r>
                        <a:rPr lang="en-US" sz="2400" b="1" dirty="0">
                          <a:solidFill>
                            <a:schemeClr val="bg1"/>
                          </a:solidFill>
                          <a:effectLst>
                            <a:outerShdw blurRad="38100" dist="38100" dir="2700000" algn="tl">
                              <a:srgbClr val="000000">
                                <a:alpha val="43137"/>
                              </a:srgbClr>
                            </a:outerShdw>
                          </a:effectLst>
                        </a:rPr>
                        <a:t> Trường Hải</a:t>
                      </a:r>
                      <a:endParaRPr lang="en-US" sz="24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49322" marR="4932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4261687227"/>
                  </a:ext>
                </a:extLst>
              </a:tr>
            </a:tbl>
          </a:graphicData>
        </a:graphic>
      </p:graphicFrame>
    </p:spTree>
    <p:extLst>
      <p:ext uri="{BB962C8B-B14F-4D97-AF65-F5344CB8AC3E}">
        <p14:creationId xmlns:p14="http://schemas.microsoft.com/office/powerpoint/2010/main" val="3864894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927F43-B1DC-4472-BF2C-2AB3E9612297}"/>
              </a:ext>
            </a:extLst>
          </p:cNvPr>
          <p:cNvSpPr>
            <a:spLocks noGrp="1"/>
          </p:cNvSpPr>
          <p:nvPr>
            <p:ph type="title"/>
          </p:nvPr>
        </p:nvSpPr>
        <p:spPr>
          <a:xfrm>
            <a:off x="2667000" y="192505"/>
            <a:ext cx="8686800" cy="1155033"/>
          </a:xfrm>
        </p:spPr>
        <p:txBody>
          <a:bodyPr>
            <a:noAutofit/>
          </a:bodyPr>
          <a:lstStyle/>
          <a:p>
            <a:pPr algn="ct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ĐOÀN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BIỂU</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DỰ</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HỘI XII CÔNG ĐOÀN VIỆT NAM</a:t>
            </a:r>
            <a:endParaRPr lang="en-US" sz="2400" dirty="0"/>
          </a:p>
        </p:txBody>
      </p:sp>
      <p:sp>
        <p:nvSpPr>
          <p:cNvPr id="9" name="Nút Hành động: Đến Trang chủ 8">
            <a:hlinkClick r:id="rId2" action="ppaction://hlinksldjump" highlightClick="1"/>
            <a:extLst>
              <a:ext uri="{FF2B5EF4-FFF2-40B4-BE49-F238E27FC236}">
                <a16:creationId xmlns:a16="http://schemas.microsoft.com/office/drawing/2014/main" xmlns="" id="{2BE6BB36-A94E-4D3B-9C21-1AF9BF84F96D}"/>
              </a:ext>
            </a:extLst>
          </p:cNvPr>
          <p:cNvSpPr/>
          <p:nvPr/>
        </p:nvSpPr>
        <p:spPr>
          <a:xfrm>
            <a:off x="11772900" y="6486449"/>
            <a:ext cx="310230" cy="3013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Nút Hành động: Lùi hoặc Trước 9">
            <a:hlinkClick r:id="" action="ppaction://hlinkshowjump?jump=previousslide" highlightClick="1"/>
            <a:extLst>
              <a:ext uri="{FF2B5EF4-FFF2-40B4-BE49-F238E27FC236}">
                <a16:creationId xmlns:a16="http://schemas.microsoft.com/office/drawing/2014/main" xmlns="" id="{975E40A2-CF7C-4C0B-AD56-AAED77DB9926}"/>
              </a:ext>
            </a:extLst>
          </p:cNvPr>
          <p:cNvSpPr/>
          <p:nvPr/>
        </p:nvSpPr>
        <p:spPr>
          <a:xfrm>
            <a:off x="11137492" y="6486449"/>
            <a:ext cx="310230" cy="30133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04B3C755-6CF3-4406-ADEF-811ED65146AE}"/>
              </a:ext>
            </a:extLst>
          </p:cNvPr>
          <p:cNvSpPr txBox="1"/>
          <p:nvPr/>
        </p:nvSpPr>
        <p:spPr>
          <a:xfrm>
            <a:off x="2261938" y="1363957"/>
            <a:ext cx="3288849" cy="461665"/>
          </a:xfrm>
          <a:prstGeom prst="rect">
            <a:avLst/>
          </a:prstGeom>
          <a:noFill/>
        </p:spPr>
        <p:txBody>
          <a:bodyPr wrap="none" rtlCol="0">
            <a:spAutoFit/>
          </a:bodyPr>
          <a:lstStyle/>
          <a:p>
            <a:r>
              <a:rPr lang="en-US" sz="2400" b="1" dirty="0">
                <a:solidFill>
                  <a:srgbClr val="FFFF00"/>
                </a:solidFill>
                <a:effectLst>
                  <a:outerShdw blurRad="38100" dist="38100" dir="2700000" algn="tl">
                    <a:srgbClr val="000000">
                      <a:alpha val="43137"/>
                    </a:srgbClr>
                  </a:outerShdw>
                </a:effectLst>
              </a:rPr>
              <a:t>02 </a:t>
            </a:r>
            <a:r>
              <a:rPr lang="en-US" sz="2400" b="1" dirty="0" err="1">
                <a:solidFill>
                  <a:srgbClr val="FFFF00"/>
                </a:solidFill>
                <a:effectLst>
                  <a:outerShdw blurRad="38100" dist="38100" dir="2700000" algn="tl">
                    <a:srgbClr val="000000">
                      <a:alpha val="43137"/>
                    </a:srgbClr>
                  </a:outerShdw>
                </a:effectLst>
              </a:rPr>
              <a:t>ĐẠI</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BIỂU</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DỰ</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KHUYẾT</a:t>
            </a:r>
            <a:endParaRPr lang="en-US" sz="2400" b="1" dirty="0">
              <a:solidFill>
                <a:srgbClr val="FFFF00"/>
              </a:solidFill>
              <a:effectLst>
                <a:outerShdw blurRad="38100" dist="38100" dir="2700000" algn="tl">
                  <a:srgbClr val="000000">
                    <a:alpha val="43137"/>
                  </a:srgbClr>
                </a:outerShdw>
              </a:effectLst>
            </a:endParaRPr>
          </a:p>
        </p:txBody>
      </p:sp>
      <p:graphicFrame>
        <p:nvGraphicFramePr>
          <p:cNvPr id="3" name="Table 2">
            <a:extLst>
              <a:ext uri="{FF2B5EF4-FFF2-40B4-BE49-F238E27FC236}">
                <a16:creationId xmlns:a16="http://schemas.microsoft.com/office/drawing/2014/main" xmlns="" id="{6C565384-D46C-438E-9D55-38106037420C}"/>
              </a:ext>
            </a:extLst>
          </p:cNvPr>
          <p:cNvGraphicFramePr>
            <a:graphicFrameLocks noGrp="1"/>
          </p:cNvGraphicFramePr>
          <p:nvPr>
            <p:extLst>
              <p:ext uri="{D42A27DB-BD31-4B8C-83A1-F6EECF244321}">
                <p14:modId xmlns:p14="http://schemas.microsoft.com/office/powerpoint/2010/main" val="1214817341"/>
              </p:ext>
            </p:extLst>
          </p:nvPr>
        </p:nvGraphicFramePr>
        <p:xfrm>
          <a:off x="2267698" y="1944462"/>
          <a:ext cx="9485403" cy="873568"/>
        </p:xfrm>
        <a:graphic>
          <a:graphicData uri="http://schemas.openxmlformats.org/drawingml/2006/table">
            <a:tbl>
              <a:tblPr firstRow="1" firstCol="1" bandRow="1">
                <a:tableStyleId>{5C22544A-7EE6-4342-B048-85BDC9FD1C3A}</a:tableStyleId>
              </a:tblPr>
              <a:tblGrid>
                <a:gridCol w="470758">
                  <a:extLst>
                    <a:ext uri="{9D8B030D-6E8A-4147-A177-3AD203B41FA5}">
                      <a16:colId xmlns:a16="http://schemas.microsoft.com/office/drawing/2014/main" xmlns="" val="1122821649"/>
                    </a:ext>
                  </a:extLst>
                </a:gridCol>
                <a:gridCol w="3296259">
                  <a:extLst>
                    <a:ext uri="{9D8B030D-6E8A-4147-A177-3AD203B41FA5}">
                      <a16:colId xmlns:a16="http://schemas.microsoft.com/office/drawing/2014/main" xmlns="" val="506157433"/>
                    </a:ext>
                  </a:extLst>
                </a:gridCol>
                <a:gridCol w="5718386">
                  <a:extLst>
                    <a:ext uri="{9D8B030D-6E8A-4147-A177-3AD203B41FA5}">
                      <a16:colId xmlns:a16="http://schemas.microsoft.com/office/drawing/2014/main" xmlns="" val="3335103491"/>
                    </a:ext>
                  </a:extLst>
                </a:gridCol>
              </a:tblGrid>
              <a:tr h="436784">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1</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Nguyễn Đăng Lợi</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en-US" sz="2400" b="1">
                          <a:solidFill>
                            <a:schemeClr val="bg1"/>
                          </a:solidFill>
                          <a:effectLst>
                            <a:outerShdw blurRad="38100" dist="38100" dir="2700000" algn="tl">
                              <a:srgbClr val="000000">
                                <a:alpha val="43137"/>
                              </a:srgbClr>
                            </a:outerShdw>
                          </a:effectLst>
                        </a:rPr>
                        <a:t>Phó Chủ tịch CĐCS Công ty Kim Phong</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190829694"/>
                  </a:ext>
                </a:extLst>
              </a:tr>
              <a:tr h="436784">
                <a:tc>
                  <a:txBody>
                    <a:bodyPr/>
                    <a:lstStyle/>
                    <a:p>
                      <a:pPr algn="ctr">
                        <a:spcAft>
                          <a:spcPts val="0"/>
                        </a:spcAft>
                      </a:pPr>
                      <a:r>
                        <a:rPr lang="en-US" sz="2400" b="1">
                          <a:solidFill>
                            <a:schemeClr val="bg1"/>
                          </a:solidFill>
                          <a:effectLst>
                            <a:outerShdw blurRad="38100" dist="38100" dir="2700000" algn="tl">
                              <a:srgbClr val="000000">
                                <a:alpha val="43137"/>
                              </a:srgbClr>
                            </a:outerShdw>
                          </a:effectLst>
                        </a:rPr>
                        <a:t>2</a:t>
                      </a:r>
                      <a:endParaRPr lang="en-US" sz="2400" b="1">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rPr>
                        <a:t>Trần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Thị</a:t>
                      </a:r>
                      <a:r>
                        <a:rPr lang="en-US" sz="2400" b="1" dirty="0">
                          <a:solidFill>
                            <a:schemeClr val="bg1"/>
                          </a:solidFill>
                          <a:effectLst>
                            <a:outerShdw blurRad="38100" dist="38100" dir="2700000" algn="tl">
                              <a:srgbClr val="000000">
                                <a:alpha val="43137"/>
                              </a:srgbClr>
                            </a:outerShdw>
                          </a:effectLst>
                        </a:rPr>
                        <a:t> Kim Liên</a:t>
                      </a:r>
                      <a:endParaRPr lang="en-US" sz="24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rPr>
                        <a:t>Chủ</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tịch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CĐCS</a:t>
                      </a:r>
                      <a:r>
                        <a:rPr lang="en-US" sz="2400" b="1" dirty="0">
                          <a:solidFill>
                            <a:schemeClr val="bg1"/>
                          </a:solidFill>
                          <a:effectLst>
                            <a:outerShdw blurRad="38100" dist="38100" dir="2700000" algn="tl">
                              <a:srgbClr val="000000">
                                <a:alpha val="43137"/>
                              </a:srgbClr>
                            </a:outerShdw>
                          </a:effectLst>
                        </a:rPr>
                        <a:t> Công ty Bình Tiên</a:t>
                      </a:r>
                      <a:endParaRPr lang="en-US" sz="2400" b="1" dirty="0">
                        <a:solidFill>
                          <a:schemeClr val="bg1"/>
                        </a:solidFill>
                        <a:effectLst>
                          <a:outerShdw blurRad="38100" dist="38100" dir="2700000" algn="tl">
                            <a:srgbClr val="000000">
                              <a:alpha val="43137"/>
                            </a:srgbClr>
                          </a:outerShdw>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130053233"/>
                  </a:ext>
                </a:extLst>
              </a:tr>
            </a:tbl>
          </a:graphicData>
        </a:graphic>
      </p:graphicFrame>
      <p:sp>
        <p:nvSpPr>
          <p:cNvPr id="8" name="TextBox 7">
            <a:extLst>
              <a:ext uri="{FF2B5EF4-FFF2-40B4-BE49-F238E27FC236}">
                <a16:creationId xmlns:a16="http://schemas.microsoft.com/office/drawing/2014/main" xmlns="" id="{A01C0E22-0816-4AC8-A6AF-F06E100054C0}"/>
              </a:ext>
            </a:extLst>
          </p:cNvPr>
          <p:cNvSpPr txBox="1"/>
          <p:nvPr/>
        </p:nvSpPr>
        <p:spPr>
          <a:xfrm>
            <a:off x="2261937" y="2967335"/>
            <a:ext cx="5514458" cy="461665"/>
          </a:xfrm>
          <a:prstGeom prst="rect">
            <a:avLst/>
          </a:prstGeom>
          <a:noFill/>
        </p:spPr>
        <p:txBody>
          <a:bodyPr wrap="none" rtlCol="0">
            <a:spAutoFit/>
          </a:bodyPr>
          <a:lstStyle/>
          <a:p>
            <a:r>
              <a:rPr lang="en-US" sz="2400" b="1" dirty="0">
                <a:solidFill>
                  <a:srgbClr val="FFFF00"/>
                </a:solidFill>
                <a:effectLst>
                  <a:outerShdw blurRad="38100" dist="38100" dir="2700000" algn="tl">
                    <a:srgbClr val="000000">
                      <a:alpha val="43137"/>
                    </a:srgbClr>
                  </a:outerShdw>
                </a:effectLst>
              </a:rPr>
              <a:t>04 </a:t>
            </a:r>
            <a:r>
              <a:rPr lang="en-US" sz="2400" b="1" dirty="0" err="1">
                <a:solidFill>
                  <a:srgbClr val="FFFF00"/>
                </a:solidFill>
                <a:effectLst>
                  <a:outerShdw blurRad="38100" dist="38100" dir="2700000" algn="tl">
                    <a:srgbClr val="000000">
                      <a:alpha val="43137"/>
                    </a:srgbClr>
                  </a:outerShdw>
                </a:effectLst>
              </a:rPr>
              <a:t>ĐẠI</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BIỂU</a:t>
            </a:r>
            <a:r>
              <a:rPr lang="en-US" sz="2400" b="1" dirty="0">
                <a:solidFill>
                  <a:srgbClr val="FFFF00"/>
                </a:solidFill>
                <a:effectLst>
                  <a:outerShdw blurRad="38100" dist="38100" dir="2700000" algn="tl">
                    <a:srgbClr val="000000">
                      <a:alpha val="43137"/>
                    </a:srgbClr>
                  </a:outerShdw>
                </a:effectLst>
              </a:rPr>
              <a:t> Đ</a:t>
            </a:r>
            <a:r>
              <a:rPr lang="vi-VN"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Ư</a:t>
            </a:r>
            <a:r>
              <a:rPr lang="en-US" sz="2400" b="1" dirty="0" err="1">
                <a:solidFill>
                  <a:srgbClr val="FFFF00"/>
                </a:solidFill>
                <a:effectLst>
                  <a:outerShdw blurRad="38100" dist="38100" dir="2700000" algn="tl">
                    <a:srgbClr val="000000">
                      <a:alpha val="43137"/>
                    </a:srgbClr>
                  </a:outerShdw>
                </a:effectLst>
              </a:rPr>
              <a:t>ƠNG</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NHIÊN</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UVBCH</a:t>
            </a:r>
            <a:r>
              <a:rPr lang="en-US" sz="2400" b="1" dirty="0">
                <a:solidFill>
                  <a:srgbClr val="FFFF00"/>
                </a:solidFill>
                <a:effectLst>
                  <a:outerShdw blurRad="38100" dist="38100" dir="2700000" algn="tl">
                    <a:srgbClr val="000000">
                      <a:alpha val="43137"/>
                    </a:srgbClr>
                  </a:outerShdw>
                </a:effectLst>
              </a:rPr>
              <a:t> TLĐ)</a:t>
            </a:r>
          </a:p>
        </p:txBody>
      </p:sp>
      <p:graphicFrame>
        <p:nvGraphicFramePr>
          <p:cNvPr id="11" name="Table 10">
            <a:extLst>
              <a:ext uri="{FF2B5EF4-FFF2-40B4-BE49-F238E27FC236}">
                <a16:creationId xmlns:a16="http://schemas.microsoft.com/office/drawing/2014/main" xmlns="" id="{0BE05B3A-2F97-469A-89A3-210B598708F6}"/>
              </a:ext>
            </a:extLst>
          </p:cNvPr>
          <p:cNvGraphicFramePr>
            <a:graphicFrameLocks noGrp="1"/>
          </p:cNvGraphicFramePr>
          <p:nvPr>
            <p:extLst>
              <p:ext uri="{D42A27DB-BD31-4B8C-83A1-F6EECF244321}">
                <p14:modId xmlns:p14="http://schemas.microsoft.com/office/powerpoint/2010/main" val="3057358355"/>
              </p:ext>
            </p:extLst>
          </p:nvPr>
        </p:nvGraphicFramePr>
        <p:xfrm>
          <a:off x="2267698" y="3720353"/>
          <a:ext cx="9485403" cy="1773688"/>
        </p:xfrm>
        <a:graphic>
          <a:graphicData uri="http://schemas.openxmlformats.org/drawingml/2006/table">
            <a:tbl>
              <a:tblPr firstRow="1" firstCol="1" bandRow="1">
                <a:tableStyleId>{5C22544A-7EE6-4342-B048-85BDC9FD1C3A}</a:tableStyleId>
              </a:tblPr>
              <a:tblGrid>
                <a:gridCol w="470758">
                  <a:extLst>
                    <a:ext uri="{9D8B030D-6E8A-4147-A177-3AD203B41FA5}">
                      <a16:colId xmlns:a16="http://schemas.microsoft.com/office/drawing/2014/main" xmlns="" val="1122821649"/>
                    </a:ext>
                  </a:extLst>
                </a:gridCol>
                <a:gridCol w="3296259">
                  <a:extLst>
                    <a:ext uri="{9D8B030D-6E8A-4147-A177-3AD203B41FA5}">
                      <a16:colId xmlns:a16="http://schemas.microsoft.com/office/drawing/2014/main" xmlns="" val="506157433"/>
                    </a:ext>
                  </a:extLst>
                </a:gridCol>
                <a:gridCol w="5718386">
                  <a:extLst>
                    <a:ext uri="{9D8B030D-6E8A-4147-A177-3AD203B41FA5}">
                      <a16:colId xmlns:a16="http://schemas.microsoft.com/office/drawing/2014/main" xmlns="" val="3335103491"/>
                    </a:ext>
                  </a:extLst>
                </a:gridCol>
              </a:tblGrid>
              <a:tr h="443422">
                <a:tc>
                  <a:txBody>
                    <a:bodyPr/>
                    <a:lstStyle/>
                    <a:p>
                      <a:pPr algn="ctr">
                        <a:spcAft>
                          <a:spcPts val="0"/>
                        </a:spcAft>
                      </a:pPr>
                      <a:r>
                        <a:rPr lang="en-US" sz="24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endParaRPr lang="en-US" sz="2400" b="1">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Nguyễn </a:t>
                      </a:r>
                      <a:r>
                        <a:rPr lang="en-US" sz="24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Thị</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Nh</a:t>
                      </a:r>
                      <a:r>
                        <a:rPr lang="vi-VN"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ư</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Ý</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Chủ</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tịch</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LĐLĐ tỉnh Đồng Nai</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190829694"/>
                  </a:ext>
                </a:extLst>
              </a:tr>
              <a:tr h="443422">
                <a:tc>
                  <a:txBody>
                    <a:bodyPr/>
                    <a:lstStyle/>
                    <a:p>
                      <a:pPr algn="ctr">
                        <a:spcAft>
                          <a:spcPts val="0"/>
                        </a:spcAft>
                      </a:pPr>
                      <a:r>
                        <a:rPr lang="en-US" sz="24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endParaRPr lang="en-US" sz="2400" b="1">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Nguyễn Văn Thắng</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Nguyên </a:t>
                      </a:r>
                      <a:r>
                        <a:rPr lang="en-US" sz="24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Chủ</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tịch</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CĐ KCN Biên Hòa</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130053233"/>
                  </a:ext>
                </a:extLst>
              </a:tr>
              <a:tr h="443422">
                <a:tc>
                  <a:txBody>
                    <a:bodyPr/>
                    <a:lstStyle/>
                    <a:p>
                      <a:pPr algn="ctr">
                        <a:spcAft>
                          <a:spcPts val="0"/>
                        </a:spcAft>
                      </a:pPr>
                      <a:r>
                        <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3</a:t>
                      </a: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Phạm</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Thị</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Ph</a:t>
                      </a:r>
                      <a:r>
                        <a:rPr lang="vi-VN"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ư</a:t>
                      </a:r>
                      <a:r>
                        <a:rPr lang="en-US" sz="2400" b="1" dirty="0" err="1">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ơng</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Chủ</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tịch</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CĐCD</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Cty </a:t>
                      </a:r>
                      <a:r>
                        <a:rPr lang="en-US" sz="2400" b="1" dirty="0" err="1">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Marbuchi</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149388355"/>
                  </a:ext>
                </a:extLst>
              </a:tr>
              <a:tr h="443422">
                <a:tc>
                  <a:txBody>
                    <a:bodyPr/>
                    <a:lstStyle/>
                    <a:p>
                      <a:pPr algn="ctr">
                        <a:spcAft>
                          <a:spcPts val="0"/>
                        </a:spcAft>
                      </a:pPr>
                      <a:r>
                        <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4</a:t>
                      </a: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Phùng</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Văn </a:t>
                      </a:r>
                      <a:r>
                        <a:rPr lang="en-US" sz="2400" b="1" dirty="0" err="1">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Nhì</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2400" b="1" dirty="0" err="1">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Phó</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TGĐ</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Cty </a:t>
                      </a:r>
                      <a:r>
                        <a:rPr lang="en-US" sz="2400" b="1" dirty="0" err="1">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Dofico</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824002546"/>
                  </a:ext>
                </a:extLst>
              </a:tr>
            </a:tbl>
          </a:graphicData>
        </a:graphic>
      </p:graphicFrame>
    </p:spTree>
    <p:extLst>
      <p:ext uri="{BB962C8B-B14F-4D97-AF65-F5344CB8AC3E}">
        <p14:creationId xmlns:p14="http://schemas.microsoft.com/office/powerpoint/2010/main" val="2445090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1"/>
            <a:ext cx="8654143" cy="979714"/>
          </a:xfrm>
        </p:spPr>
        <p:txBody>
          <a:bodyPr/>
          <a:lstStyle/>
          <a:p>
            <a:pPr algn="ctr"/>
            <a:r>
              <a:rPr lang="en-US" b="1" dirty="0" err="1">
                <a:solidFill>
                  <a:schemeClr val="bg1"/>
                </a:solidFill>
                <a:effectLst>
                  <a:outerShdw blurRad="38100" dist="38100" dir="2700000" algn="tl">
                    <a:srgbClr val="000000">
                      <a:alpha val="43137"/>
                    </a:srgbClr>
                  </a:outerShdw>
                </a:effectLst>
              </a:rPr>
              <a:t>KẾT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QUẢ</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3" name="Content Placeholder 2">
            <a:extLst>
              <a:ext uri="{FF2B5EF4-FFF2-40B4-BE49-F238E27FC236}">
                <a16:creationId xmlns:a16="http://schemas.microsoft.com/office/drawing/2014/main" xmlns="" id="{78AE5E71-3D39-4998-B1B7-10F6C951E427}"/>
              </a:ext>
            </a:extLst>
          </p:cNvPr>
          <p:cNvSpPr>
            <a:spLocks noGrp="1"/>
          </p:cNvSpPr>
          <p:nvPr>
            <p:ph idx="1"/>
          </p:nvPr>
        </p:nvSpPr>
        <p:spPr>
          <a:xfrm>
            <a:off x="2699656" y="1132115"/>
            <a:ext cx="8654144" cy="544285"/>
          </a:xfrm>
        </p:spPr>
        <p:txBody>
          <a:bodyPr/>
          <a:lstStyle/>
          <a:p>
            <a:pPr marL="0" indent="0" algn="ctr">
              <a:buNone/>
            </a:pPr>
            <a:r>
              <a:rPr lang="en-US" b="1" dirty="0">
                <a:solidFill>
                  <a:schemeClr val="bg1"/>
                </a:solidFill>
                <a:effectLst>
                  <a:outerShdw blurRad="38100" dist="38100" dir="2700000" algn="tl">
                    <a:srgbClr val="000000">
                      <a:alpha val="43137"/>
                    </a:srgbClr>
                  </a:outerShdw>
                </a:effectLst>
              </a:rPr>
              <a:t>TÌNH </a:t>
            </a:r>
            <a:r>
              <a:rPr lang="en-US" b="1" dirty="0" err="1">
                <a:solidFill>
                  <a:schemeClr val="bg1"/>
                </a:solidFill>
                <a:effectLst>
                  <a:outerShdw blurRad="38100" dist="38100" dir="2700000" algn="tl">
                    <a:srgbClr val="000000">
                      <a:alpha val="43137"/>
                    </a:srgbClr>
                  </a:outerShdw>
                </a:effectLst>
              </a:rPr>
              <a:t>HÌNH</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CNCVLĐ</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VÀ</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TỔ</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CHỨC</a:t>
            </a:r>
            <a:r>
              <a:rPr lang="en-US" b="1" dirty="0">
                <a:solidFill>
                  <a:schemeClr val="bg1"/>
                </a:solidFill>
                <a:effectLst>
                  <a:outerShdw blurRad="38100" dist="38100" dir="2700000" algn="tl">
                    <a:srgbClr val="000000">
                      <a:alpha val="43137"/>
                    </a:srgbClr>
                  </a:outerShdw>
                </a:effectLst>
              </a:rPr>
              <a:t> CÔNG ĐOÀN</a:t>
            </a:r>
          </a:p>
        </p:txBody>
      </p:sp>
      <p:graphicFrame>
        <p:nvGraphicFramePr>
          <p:cNvPr id="15" name="Chart 14">
            <a:extLst>
              <a:ext uri="{FF2B5EF4-FFF2-40B4-BE49-F238E27FC236}">
                <a16:creationId xmlns:a16="http://schemas.microsoft.com/office/drawing/2014/main" xmlns="" id="{C8BB3E54-CFAC-4BD0-ACC5-1CD414205EEB}"/>
              </a:ext>
            </a:extLst>
          </p:cNvPr>
          <p:cNvGraphicFramePr/>
          <p:nvPr>
            <p:extLst>
              <p:ext uri="{D42A27DB-BD31-4B8C-83A1-F6EECF244321}">
                <p14:modId xmlns:p14="http://schemas.microsoft.com/office/powerpoint/2010/main" val="821862335"/>
              </p:ext>
            </p:extLst>
          </p:nvPr>
        </p:nvGraphicFramePr>
        <p:xfrm>
          <a:off x="2962727" y="1676400"/>
          <a:ext cx="8128000" cy="4461933"/>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xmlns="" id="{36F68CCE-E46F-4DD5-98F5-B39689486EEB}"/>
              </a:ext>
            </a:extLst>
          </p:cNvPr>
          <p:cNvSpPr txBox="1"/>
          <p:nvPr/>
        </p:nvSpPr>
        <p:spPr>
          <a:xfrm>
            <a:off x="4582633" y="3641552"/>
            <a:ext cx="957313" cy="400110"/>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55,15%</a:t>
            </a:r>
          </a:p>
        </p:txBody>
      </p:sp>
    </p:spTree>
    <p:extLst>
      <p:ext uri="{BB962C8B-B14F-4D97-AF65-F5344CB8AC3E}">
        <p14:creationId xmlns:p14="http://schemas.microsoft.com/office/powerpoint/2010/main" val="3211302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1"/>
            <a:ext cx="8654143" cy="979714"/>
          </a:xfrm>
        </p:spPr>
        <p:txBody>
          <a:bodyPr/>
          <a:lstStyle/>
          <a:p>
            <a:pPr algn="ctr"/>
            <a:r>
              <a:rPr lang="en-US" b="1" dirty="0" err="1">
                <a:solidFill>
                  <a:schemeClr val="bg1"/>
                </a:solidFill>
                <a:effectLst>
                  <a:outerShdw blurRad="38100" dist="38100" dir="2700000" algn="tl">
                    <a:srgbClr val="000000">
                      <a:alpha val="43137"/>
                    </a:srgbClr>
                  </a:outerShdw>
                </a:effectLst>
              </a:rPr>
              <a:t>KẾT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QUẢ</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3" name="Content Placeholder 2">
            <a:extLst>
              <a:ext uri="{FF2B5EF4-FFF2-40B4-BE49-F238E27FC236}">
                <a16:creationId xmlns:a16="http://schemas.microsoft.com/office/drawing/2014/main" xmlns="" id="{78AE5E71-3D39-4998-B1B7-10F6C951E427}"/>
              </a:ext>
            </a:extLst>
          </p:cNvPr>
          <p:cNvSpPr>
            <a:spLocks noGrp="1"/>
          </p:cNvSpPr>
          <p:nvPr>
            <p:ph idx="1"/>
          </p:nvPr>
        </p:nvSpPr>
        <p:spPr>
          <a:xfrm>
            <a:off x="2699656" y="1132115"/>
            <a:ext cx="8654144" cy="544285"/>
          </a:xfrm>
        </p:spPr>
        <p:txBody>
          <a:bodyPr/>
          <a:lstStyle/>
          <a:p>
            <a:pPr marL="0" indent="0" algn="ctr">
              <a:buNone/>
            </a:pPr>
            <a:r>
              <a:rPr lang="en-US" b="1" dirty="0">
                <a:solidFill>
                  <a:schemeClr val="bg1"/>
                </a:solidFill>
                <a:effectLst>
                  <a:outerShdw blurRad="38100" dist="38100" dir="2700000" algn="tl">
                    <a:srgbClr val="000000">
                      <a:alpha val="43137"/>
                    </a:srgbClr>
                  </a:outerShdw>
                </a:effectLst>
              </a:rPr>
              <a:t>TÌNH </a:t>
            </a:r>
            <a:r>
              <a:rPr lang="en-US" b="1" dirty="0" err="1">
                <a:solidFill>
                  <a:schemeClr val="bg1"/>
                </a:solidFill>
                <a:effectLst>
                  <a:outerShdw blurRad="38100" dist="38100" dir="2700000" algn="tl">
                    <a:srgbClr val="000000">
                      <a:alpha val="43137"/>
                    </a:srgbClr>
                  </a:outerShdw>
                </a:effectLst>
              </a:rPr>
              <a:t>HÌNH</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CNCVLĐ</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VÀ</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TỔ</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CHỨC</a:t>
            </a:r>
            <a:r>
              <a:rPr lang="en-US" b="1" dirty="0">
                <a:solidFill>
                  <a:schemeClr val="bg1"/>
                </a:solidFill>
                <a:effectLst>
                  <a:outerShdw blurRad="38100" dist="38100" dir="2700000" algn="tl">
                    <a:srgbClr val="000000">
                      <a:alpha val="43137"/>
                    </a:srgbClr>
                  </a:outerShdw>
                </a:effectLst>
              </a:rPr>
              <a:t> CÔNG ĐOÀN</a:t>
            </a:r>
          </a:p>
        </p:txBody>
      </p:sp>
      <p:graphicFrame>
        <p:nvGraphicFramePr>
          <p:cNvPr id="9" name="Chart 8">
            <a:extLst>
              <a:ext uri="{FF2B5EF4-FFF2-40B4-BE49-F238E27FC236}">
                <a16:creationId xmlns:a16="http://schemas.microsoft.com/office/drawing/2014/main" xmlns="" id="{57FAC5A8-6798-403C-8407-7168D9E0E2C6}"/>
              </a:ext>
            </a:extLst>
          </p:cNvPr>
          <p:cNvGraphicFramePr/>
          <p:nvPr>
            <p:extLst>
              <p:ext uri="{D42A27DB-BD31-4B8C-83A1-F6EECF244321}">
                <p14:modId xmlns:p14="http://schemas.microsoft.com/office/powerpoint/2010/main" val="3178096833"/>
              </p:ext>
            </p:extLst>
          </p:nvPr>
        </p:nvGraphicFramePr>
        <p:xfrm>
          <a:off x="2699655" y="1676400"/>
          <a:ext cx="8654143"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9129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1"/>
            <a:ext cx="8654143" cy="979714"/>
          </a:xfrm>
        </p:spPr>
        <p:txBody>
          <a:bodyPr/>
          <a:lstStyle/>
          <a:p>
            <a:pPr algn="ctr"/>
            <a:r>
              <a:rPr lang="en-US" b="1" dirty="0" err="1">
                <a:solidFill>
                  <a:schemeClr val="bg1"/>
                </a:solidFill>
                <a:effectLst>
                  <a:outerShdw blurRad="38100" dist="38100" dir="2700000" algn="tl">
                    <a:srgbClr val="000000">
                      <a:alpha val="43137"/>
                    </a:srgbClr>
                  </a:outerShdw>
                </a:effectLst>
              </a:rPr>
              <a:t>KẾT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QUẢ</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3" name="Content Placeholder 2">
            <a:extLst>
              <a:ext uri="{FF2B5EF4-FFF2-40B4-BE49-F238E27FC236}">
                <a16:creationId xmlns:a16="http://schemas.microsoft.com/office/drawing/2014/main" xmlns="" id="{78AE5E71-3D39-4998-B1B7-10F6C951E427}"/>
              </a:ext>
            </a:extLst>
          </p:cNvPr>
          <p:cNvSpPr>
            <a:spLocks noGrp="1"/>
          </p:cNvSpPr>
          <p:nvPr>
            <p:ph idx="1"/>
          </p:nvPr>
        </p:nvSpPr>
        <p:spPr>
          <a:xfrm>
            <a:off x="2699656" y="1132115"/>
            <a:ext cx="8654144" cy="544285"/>
          </a:xfrm>
        </p:spPr>
        <p:txBody>
          <a:bodyPr/>
          <a:lstStyle/>
          <a:p>
            <a:pPr marL="0" indent="0" algn="ctr">
              <a:buNone/>
            </a:pPr>
            <a:r>
              <a:rPr lang="en-US" b="1" dirty="0">
                <a:solidFill>
                  <a:schemeClr val="bg1"/>
                </a:solidFill>
                <a:effectLst>
                  <a:outerShdw blurRad="38100" dist="38100" dir="2700000" algn="tl">
                    <a:srgbClr val="000000">
                      <a:alpha val="43137"/>
                    </a:srgbClr>
                  </a:outerShdw>
                </a:effectLst>
              </a:rPr>
              <a:t>TÌNH </a:t>
            </a:r>
            <a:r>
              <a:rPr lang="en-US" b="1" dirty="0" err="1">
                <a:solidFill>
                  <a:schemeClr val="bg1"/>
                </a:solidFill>
                <a:effectLst>
                  <a:outerShdw blurRad="38100" dist="38100" dir="2700000" algn="tl">
                    <a:srgbClr val="000000">
                      <a:alpha val="43137"/>
                    </a:srgbClr>
                  </a:outerShdw>
                </a:effectLst>
              </a:rPr>
              <a:t>HÌNH</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CNCVLĐ</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VÀ</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TỔ</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CHỨC</a:t>
            </a:r>
            <a:r>
              <a:rPr lang="en-US" b="1" dirty="0">
                <a:solidFill>
                  <a:schemeClr val="bg1"/>
                </a:solidFill>
                <a:effectLst>
                  <a:outerShdw blurRad="38100" dist="38100" dir="2700000" algn="tl">
                    <a:srgbClr val="000000">
                      <a:alpha val="43137"/>
                    </a:srgbClr>
                  </a:outerShdw>
                </a:effectLst>
              </a:rPr>
              <a:t> CÔNG ĐOÀN</a:t>
            </a:r>
          </a:p>
        </p:txBody>
      </p:sp>
      <p:graphicFrame>
        <p:nvGraphicFramePr>
          <p:cNvPr id="7" name="Chart 6">
            <a:extLst>
              <a:ext uri="{FF2B5EF4-FFF2-40B4-BE49-F238E27FC236}">
                <a16:creationId xmlns:a16="http://schemas.microsoft.com/office/drawing/2014/main" xmlns="" id="{4A0F2A95-0F34-4E41-838E-82241CA39B1E}"/>
              </a:ext>
            </a:extLst>
          </p:cNvPr>
          <p:cNvGraphicFramePr/>
          <p:nvPr>
            <p:extLst>
              <p:ext uri="{D42A27DB-BD31-4B8C-83A1-F6EECF244321}">
                <p14:modId xmlns:p14="http://schemas.microsoft.com/office/powerpoint/2010/main" val="10604793"/>
              </p:ext>
            </p:extLst>
          </p:nvPr>
        </p:nvGraphicFramePr>
        <p:xfrm>
          <a:off x="2699656" y="1881963"/>
          <a:ext cx="8654142" cy="42563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4151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Right 4">
            <a:extLst>
              <a:ext uri="{FF2B5EF4-FFF2-40B4-BE49-F238E27FC236}">
                <a16:creationId xmlns:a16="http://schemas.microsoft.com/office/drawing/2014/main" xmlns="" id="{E236C930-3337-452B-986A-AA02E29225B0}"/>
              </a:ext>
            </a:extLst>
          </p:cNvPr>
          <p:cNvSpPr/>
          <p:nvPr/>
        </p:nvSpPr>
        <p:spPr>
          <a:xfrm>
            <a:off x="5199321" y="2682350"/>
            <a:ext cx="3741154" cy="369194"/>
          </a:xfrm>
          <a:prstGeom prst="right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1"/>
            <a:ext cx="8654143" cy="979714"/>
          </a:xfrm>
        </p:spPr>
        <p:txBody>
          <a:bodyPr/>
          <a:lstStyle/>
          <a:p>
            <a:pPr algn="ctr"/>
            <a:r>
              <a:rPr lang="en-US" b="1" dirty="0" err="1">
                <a:solidFill>
                  <a:schemeClr val="bg1"/>
                </a:solidFill>
                <a:effectLst>
                  <a:outerShdw blurRad="38100" dist="38100" dir="2700000" algn="tl">
                    <a:srgbClr val="000000">
                      <a:alpha val="43137"/>
                    </a:srgbClr>
                  </a:outerShdw>
                </a:effectLst>
              </a:rPr>
              <a:t>KẾT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QUẢ</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3" name="Content Placeholder 2">
            <a:extLst>
              <a:ext uri="{FF2B5EF4-FFF2-40B4-BE49-F238E27FC236}">
                <a16:creationId xmlns:a16="http://schemas.microsoft.com/office/drawing/2014/main" xmlns="" id="{78AE5E71-3D39-4998-B1B7-10F6C951E427}"/>
              </a:ext>
            </a:extLst>
          </p:cNvPr>
          <p:cNvSpPr>
            <a:spLocks noGrp="1"/>
          </p:cNvSpPr>
          <p:nvPr>
            <p:ph idx="1"/>
          </p:nvPr>
        </p:nvSpPr>
        <p:spPr>
          <a:xfrm>
            <a:off x="2699656" y="1132115"/>
            <a:ext cx="8654144" cy="544285"/>
          </a:xfrm>
        </p:spPr>
        <p:txBody>
          <a:bodyPr/>
          <a:lstStyle/>
          <a:p>
            <a:pPr marL="0" indent="0" algn="ctr">
              <a:buNone/>
            </a:pPr>
            <a:r>
              <a:rPr lang="en-US" b="1" dirty="0">
                <a:solidFill>
                  <a:schemeClr val="bg1"/>
                </a:solidFill>
                <a:effectLst>
                  <a:outerShdw blurRad="38100" dist="38100" dir="2700000" algn="tl">
                    <a:srgbClr val="000000">
                      <a:alpha val="43137"/>
                    </a:srgbClr>
                  </a:outerShdw>
                </a:effectLst>
              </a:rPr>
              <a:t>TÌNH </a:t>
            </a:r>
            <a:r>
              <a:rPr lang="en-US" b="1" dirty="0" err="1">
                <a:solidFill>
                  <a:schemeClr val="bg1"/>
                </a:solidFill>
                <a:effectLst>
                  <a:outerShdw blurRad="38100" dist="38100" dir="2700000" algn="tl">
                    <a:srgbClr val="000000">
                      <a:alpha val="43137"/>
                    </a:srgbClr>
                  </a:outerShdw>
                </a:effectLst>
              </a:rPr>
              <a:t>HÌNH</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CNCVLĐ</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VÀ</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TỔ</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CHỨC</a:t>
            </a:r>
            <a:r>
              <a:rPr lang="en-US" b="1" dirty="0">
                <a:solidFill>
                  <a:schemeClr val="bg1"/>
                </a:solidFill>
                <a:effectLst>
                  <a:outerShdw blurRad="38100" dist="38100" dir="2700000" algn="tl">
                    <a:srgbClr val="000000">
                      <a:alpha val="43137"/>
                    </a:srgbClr>
                  </a:outerShdw>
                </a:effectLst>
              </a:rPr>
              <a:t> CÔNG ĐOÀN</a:t>
            </a:r>
          </a:p>
        </p:txBody>
      </p:sp>
      <p:sp>
        <p:nvSpPr>
          <p:cNvPr id="4" name="TextBox 3">
            <a:extLst>
              <a:ext uri="{FF2B5EF4-FFF2-40B4-BE49-F238E27FC236}">
                <a16:creationId xmlns:a16="http://schemas.microsoft.com/office/drawing/2014/main" xmlns="" id="{2987E863-F0CC-4BAD-ADBA-D7812233CA29}"/>
              </a:ext>
            </a:extLst>
          </p:cNvPr>
          <p:cNvSpPr txBox="1"/>
          <p:nvPr/>
        </p:nvSpPr>
        <p:spPr>
          <a:xfrm>
            <a:off x="2178168" y="1676400"/>
            <a:ext cx="9825990" cy="461665"/>
          </a:xfrm>
          <a:prstGeom prst="rect">
            <a:avLst/>
          </a:prstGeom>
          <a:noFill/>
        </p:spPr>
        <p:txBody>
          <a:bodyPr wrap="square" lIns="0" rIns="0" rtlCol="0">
            <a:spAutoFit/>
          </a:bodyPr>
          <a:lstStyle/>
          <a:p>
            <a:pPr algn="ctr"/>
            <a:r>
              <a:rPr lang="en-US" sz="2400" b="1" dirty="0" err="1">
                <a:solidFill>
                  <a:schemeClr val="bg1"/>
                </a:solidFill>
                <a:effectLst>
                  <a:outerShdw blurRad="38100" dist="38100" dir="2700000" algn="tl">
                    <a:srgbClr val="000000">
                      <a:alpha val="43137"/>
                    </a:srgbClr>
                  </a:outerShdw>
                </a:effectLst>
              </a:rPr>
              <a:t>Nhìn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chung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đời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sống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vật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chất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tinh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thần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CNVCLĐ</a:t>
            </a:r>
            <a:r>
              <a:rPr lang="en-US" sz="2400" b="1" dirty="0">
                <a:solidFill>
                  <a:schemeClr val="bg1"/>
                </a:solidFill>
                <a:effectLst>
                  <a:outerShdw blurRad="38100" dist="38100" dir="2700000" algn="tl">
                    <a:srgbClr val="000000">
                      <a:alpha val="43137"/>
                    </a:srgbClr>
                  </a:outerShdw>
                </a:effectLst>
              </a:rPr>
              <a:t> đ</a:t>
            </a:r>
            <a:r>
              <a:rPr lang="vi-VN" sz="2400" b="1" dirty="0">
                <a:solidFill>
                  <a:schemeClr val="bg1"/>
                </a:solidFill>
                <a:effectLst>
                  <a:outerShdw blurRad="38100" dist="38100" dir="2700000" algn="tl">
                    <a:srgbClr val="000000">
                      <a:alpha val="43137"/>
                    </a:srgbClr>
                  </a:outerShdw>
                </a:effectLst>
              </a:rPr>
              <a:t>ư</a:t>
            </a:r>
            <a:r>
              <a:rPr lang="en-US" sz="2400" b="1" dirty="0" err="1">
                <a:solidFill>
                  <a:schemeClr val="bg1"/>
                </a:solidFill>
                <a:effectLst>
                  <a:outerShdw blurRad="38100" dist="38100" dir="2700000" algn="tl">
                    <a:srgbClr val="000000">
                      <a:alpha val="43137"/>
                    </a:srgbClr>
                  </a:outerShdw>
                </a:effectLst>
              </a:rPr>
              <a:t>ợc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nâng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lên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nhiều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mặt</a:t>
            </a:r>
            <a:endParaRPr lang="en-US" sz="2400" b="1" dirty="0">
              <a:solidFill>
                <a:schemeClr val="bg1"/>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xmlns="" id="{E24214D7-63E1-45E4-B522-0E68A7264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177" y="2220685"/>
            <a:ext cx="2361442" cy="1351855"/>
          </a:xfrm>
          <a:prstGeom prst="rect">
            <a:avLst/>
          </a:prstGeom>
        </p:spPr>
      </p:pic>
      <p:sp>
        <p:nvSpPr>
          <p:cNvPr id="8" name="Rectangle: Rounded Corners 7">
            <a:extLst>
              <a:ext uri="{FF2B5EF4-FFF2-40B4-BE49-F238E27FC236}">
                <a16:creationId xmlns:a16="http://schemas.microsoft.com/office/drawing/2014/main" xmlns="" id="{8521C6E8-2C4F-448C-BD82-D3CCF9616D85}"/>
              </a:ext>
            </a:extLst>
          </p:cNvPr>
          <p:cNvSpPr/>
          <p:nvPr/>
        </p:nvSpPr>
        <p:spPr>
          <a:xfrm>
            <a:off x="2466754" y="2389116"/>
            <a:ext cx="2732567" cy="90697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FF"/>
                </a:solidFill>
                <a:effectLst>
                  <a:outerShdw blurRad="38100" dist="38100" dir="2700000" algn="tl">
                    <a:srgbClr val="000000">
                      <a:alpha val="43137"/>
                    </a:srgbClr>
                  </a:outerShdw>
                </a:effectLst>
              </a:rPr>
              <a:t>Năm 2013</a:t>
            </a:r>
          </a:p>
          <a:p>
            <a:pPr algn="ctr"/>
            <a:r>
              <a:rPr lang="en-US" sz="2400" b="1" dirty="0">
                <a:solidFill>
                  <a:srgbClr val="FF0000"/>
                </a:solidFill>
                <a:effectLst>
                  <a:outerShdw blurRad="38100" dist="38100" dir="2700000" algn="tl">
                    <a:srgbClr val="000000">
                      <a:alpha val="43137"/>
                    </a:srgbClr>
                  </a:outerShdw>
                </a:effectLst>
              </a:rPr>
              <a:t>4.200.000 </a:t>
            </a:r>
            <a:r>
              <a:rPr lang="en-US" sz="2400" b="1" dirty="0" err="1">
                <a:solidFill>
                  <a:srgbClr val="FF0000"/>
                </a:solidFill>
                <a:effectLst>
                  <a:outerShdw blurRad="38100" dist="38100" dir="2700000" algn="tl">
                    <a:srgbClr val="000000">
                      <a:alpha val="43137"/>
                    </a:srgbClr>
                  </a:outerShdw>
                </a:effectLst>
              </a:rPr>
              <a:t>VNĐ</a:t>
            </a:r>
            <a:endParaRPr lang="en-US" sz="2400" b="1" dirty="0">
              <a:solidFill>
                <a:srgbClr val="FF0000"/>
              </a:solidFill>
              <a:effectLst>
                <a:outerShdw blurRad="38100" dist="38100" dir="2700000" algn="tl">
                  <a:srgbClr val="000000">
                    <a:alpha val="43137"/>
                  </a:srgbClr>
                </a:outerShdw>
              </a:effectLst>
            </a:endParaRPr>
          </a:p>
        </p:txBody>
      </p:sp>
      <p:sp>
        <p:nvSpPr>
          <p:cNvPr id="9" name="Rectangle: Rounded Corners 8">
            <a:extLst>
              <a:ext uri="{FF2B5EF4-FFF2-40B4-BE49-F238E27FC236}">
                <a16:creationId xmlns:a16="http://schemas.microsoft.com/office/drawing/2014/main" xmlns="" id="{5FAF1BFC-9029-4EAD-897F-316B682FAC1B}"/>
              </a:ext>
            </a:extLst>
          </p:cNvPr>
          <p:cNvSpPr/>
          <p:nvPr/>
        </p:nvSpPr>
        <p:spPr>
          <a:xfrm>
            <a:off x="8940475" y="2389116"/>
            <a:ext cx="2732567" cy="90697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FF"/>
                </a:solidFill>
                <a:effectLst>
                  <a:outerShdw blurRad="38100" dist="38100" dir="2700000" algn="tl">
                    <a:srgbClr val="000000">
                      <a:alpha val="43137"/>
                    </a:srgbClr>
                  </a:outerShdw>
                </a:effectLst>
              </a:rPr>
              <a:t>Năm 2018</a:t>
            </a:r>
          </a:p>
          <a:p>
            <a:pPr algn="ctr"/>
            <a:r>
              <a:rPr lang="en-US" sz="2400" b="1" dirty="0">
                <a:solidFill>
                  <a:srgbClr val="FF0000"/>
                </a:solidFill>
                <a:effectLst>
                  <a:outerShdw blurRad="38100" dist="38100" dir="2700000" algn="tl">
                    <a:srgbClr val="000000">
                      <a:alpha val="43137"/>
                    </a:srgbClr>
                  </a:outerShdw>
                </a:effectLst>
              </a:rPr>
              <a:t>5.500.000 </a:t>
            </a:r>
            <a:r>
              <a:rPr lang="en-US" sz="2400" b="1" dirty="0" err="1">
                <a:solidFill>
                  <a:srgbClr val="FF0000"/>
                </a:solidFill>
                <a:effectLst>
                  <a:outerShdw blurRad="38100" dist="38100" dir="2700000" algn="tl">
                    <a:srgbClr val="000000">
                      <a:alpha val="43137"/>
                    </a:srgbClr>
                  </a:outerShdw>
                </a:effectLst>
              </a:rPr>
              <a:t>VNĐ</a:t>
            </a:r>
            <a:endParaRPr lang="en-US" sz="2400" b="1" dirty="0">
              <a:solidFill>
                <a:srgbClr val="FF0000"/>
              </a:solidFill>
              <a:effectLst>
                <a:outerShdw blurRad="38100" dist="38100" dir="2700000" algn="tl">
                  <a:srgbClr val="000000">
                    <a:alpha val="43137"/>
                  </a:srgbClr>
                </a:outerShdw>
              </a:effectLst>
            </a:endParaRPr>
          </a:p>
        </p:txBody>
      </p:sp>
      <p:pic>
        <p:nvPicPr>
          <p:cNvPr id="10" name="Picture 9" descr="A close up of a logo&#10;&#10;Description generated with high confidence">
            <a:extLst>
              <a:ext uri="{FF2B5EF4-FFF2-40B4-BE49-F238E27FC236}">
                <a16:creationId xmlns:a16="http://schemas.microsoft.com/office/drawing/2014/main" xmlns="" id="{EEA0D27C-A76C-4674-8C78-431E8786ED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6754" y="3831476"/>
            <a:ext cx="2311723" cy="1631064"/>
          </a:xfrm>
          <a:prstGeom prst="rect">
            <a:avLst/>
          </a:prstGeom>
        </p:spPr>
      </p:pic>
      <p:sp>
        <p:nvSpPr>
          <p:cNvPr id="11" name="Rectangle: Rounded Corners 10">
            <a:extLst>
              <a:ext uri="{FF2B5EF4-FFF2-40B4-BE49-F238E27FC236}">
                <a16:creationId xmlns:a16="http://schemas.microsoft.com/office/drawing/2014/main" xmlns="" id="{896281D0-24F0-40EE-AE8A-04A71C38D5D7}"/>
              </a:ext>
            </a:extLst>
          </p:cNvPr>
          <p:cNvSpPr/>
          <p:nvPr/>
        </p:nvSpPr>
        <p:spPr>
          <a:xfrm>
            <a:off x="4970207" y="3840378"/>
            <a:ext cx="6880122" cy="263416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FF"/>
                </a:solidFill>
                <a:effectLst>
                  <a:outerShdw blurRad="38100" dist="38100" dir="2700000" algn="tl">
                    <a:srgbClr val="000000">
                      <a:alpha val="43137"/>
                    </a:srgbClr>
                  </a:outerShdw>
                </a:effectLst>
              </a:rPr>
              <a:t>Lao </a:t>
            </a:r>
            <a:r>
              <a:rPr lang="en-US" sz="2400" b="1" dirty="0" err="1">
                <a:solidFill>
                  <a:srgbClr val="0000FF"/>
                </a:solidFill>
                <a:effectLst>
                  <a:outerShdw blurRad="38100" dist="38100" dir="2700000" algn="tl">
                    <a:srgbClr val="000000">
                      <a:alpha val="43137"/>
                    </a:srgbClr>
                  </a:outerShdw>
                </a:effectLst>
              </a:rPr>
              <a:t>động</a:t>
            </a:r>
            <a:r>
              <a:rPr lang="en-US" sz="2400" b="1" dirty="0">
                <a:solidFill>
                  <a:srgbClr val="0000FF"/>
                </a:solidFill>
                <a:effectLst>
                  <a:outerShdw blurRad="38100" dist="38100" dir="2700000" algn="tl">
                    <a:srgbClr val="000000">
                      <a:alpha val="43137"/>
                    </a:srgbClr>
                  </a:outerShdw>
                </a:effectLst>
              </a:rPr>
              <a:t> ngoại tỉnh </a:t>
            </a:r>
            <a:r>
              <a:rPr lang="en-US" sz="2400" b="1" dirty="0" err="1">
                <a:solidFill>
                  <a:srgbClr val="0000FF"/>
                </a:solidFill>
                <a:effectLst>
                  <a:outerShdw blurRad="38100" dist="38100" dir="2700000" algn="tl">
                    <a:srgbClr val="000000">
                      <a:alpha val="43137"/>
                    </a:srgbClr>
                  </a:outerShdw>
                </a:effectLst>
              </a:rPr>
              <a:t>chiếm</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khoảng</a:t>
            </a:r>
            <a:r>
              <a:rPr lang="en-US" sz="2400" b="1" dirty="0">
                <a:solidFill>
                  <a:srgbClr val="0000FF"/>
                </a:solidFill>
                <a:effectLst>
                  <a:outerShdw blurRad="38100" dist="38100" dir="2700000" algn="tl">
                    <a:srgbClr val="000000">
                      <a:alpha val="43137"/>
                    </a:srgbClr>
                  </a:outerShdw>
                </a:effectLst>
              </a:rPr>
              <a:t> 60%.</a:t>
            </a:r>
          </a:p>
          <a:p>
            <a:pPr algn="ctr"/>
            <a:r>
              <a:rPr lang="en-US" sz="2400" b="1" dirty="0" err="1">
                <a:solidFill>
                  <a:srgbClr val="FF0000"/>
                </a:solidFill>
                <a:effectLst>
                  <a:outerShdw blurRad="38100" dist="38100" dir="2700000" algn="tl">
                    <a:srgbClr val="000000">
                      <a:alpha val="43137"/>
                    </a:srgbClr>
                  </a:outerShdw>
                </a:effectLst>
              </a:rPr>
              <a:t>Nhu</a:t>
            </a:r>
            <a:r>
              <a:rPr lang="en-US" sz="2400" b="1" dirty="0">
                <a:solidFill>
                  <a:srgbClr val="FF0000"/>
                </a:solidFill>
                <a:effectLst>
                  <a:outerShdw blurRad="38100" dist="38100" dir="2700000" algn="tl">
                    <a:srgbClr val="000000">
                      <a:alpha val="43137"/>
                    </a:srgbClr>
                  </a:outerShdw>
                </a:effectLst>
              </a:rPr>
              <a:t> </a:t>
            </a:r>
            <a:r>
              <a:rPr lang="en-US" sz="2400" b="1" dirty="0" err="1">
                <a:solidFill>
                  <a:srgbClr val="FF0000"/>
                </a:solidFill>
                <a:effectLst>
                  <a:outerShdw blurRad="38100" dist="38100" dir="2700000" algn="tl">
                    <a:srgbClr val="000000">
                      <a:alpha val="43137"/>
                    </a:srgbClr>
                  </a:outerShdw>
                </a:effectLst>
              </a:rPr>
              <a:t>cầu</a:t>
            </a:r>
            <a:r>
              <a:rPr lang="en-US" sz="2400" b="1" dirty="0">
                <a:solidFill>
                  <a:srgbClr val="FF0000"/>
                </a:solidFill>
                <a:effectLst>
                  <a:outerShdw blurRad="38100" dist="38100" dir="2700000" algn="tl">
                    <a:srgbClr val="000000">
                      <a:alpha val="43137"/>
                    </a:srgbClr>
                  </a:outerShdw>
                </a:effectLst>
              </a:rPr>
              <a:t> </a:t>
            </a:r>
            <a:r>
              <a:rPr lang="en-US" sz="2400" b="1" dirty="0" err="1">
                <a:solidFill>
                  <a:srgbClr val="FF0000"/>
                </a:solidFill>
                <a:effectLst>
                  <a:outerShdw blurRad="38100" dist="38100" dir="2700000" algn="tl">
                    <a:srgbClr val="000000">
                      <a:alpha val="43137"/>
                    </a:srgbClr>
                  </a:outerShdw>
                </a:effectLst>
              </a:rPr>
              <a:t>nhà</a:t>
            </a:r>
            <a:r>
              <a:rPr lang="en-US" sz="2400" b="1" dirty="0">
                <a:solidFill>
                  <a:srgbClr val="FF0000"/>
                </a:solidFill>
                <a:effectLst>
                  <a:outerShdw blurRad="38100" dist="38100" dir="2700000" algn="tl">
                    <a:srgbClr val="000000">
                      <a:alpha val="43137"/>
                    </a:srgbClr>
                  </a:outerShdw>
                </a:effectLst>
              </a:rPr>
              <a:t> ở </a:t>
            </a:r>
            <a:r>
              <a:rPr lang="en-US" sz="2400" b="1" dirty="0" err="1">
                <a:solidFill>
                  <a:srgbClr val="FF0000"/>
                </a:solidFill>
                <a:effectLst>
                  <a:outerShdw blurRad="38100" dist="38100" dir="2700000" algn="tl">
                    <a:srgbClr val="000000">
                      <a:alpha val="43137"/>
                    </a:srgbClr>
                  </a:outerShdw>
                </a:effectLst>
              </a:rPr>
              <a:t>ngày</a:t>
            </a:r>
            <a:r>
              <a:rPr lang="en-US" sz="2400" b="1" dirty="0">
                <a:solidFill>
                  <a:srgbClr val="FF0000"/>
                </a:solidFill>
                <a:effectLst>
                  <a:outerShdw blurRad="38100" dist="38100" dir="2700000" algn="tl">
                    <a:srgbClr val="000000">
                      <a:alpha val="43137"/>
                    </a:srgbClr>
                  </a:outerShdw>
                </a:effectLst>
              </a:rPr>
              <a:t> </a:t>
            </a:r>
            <a:r>
              <a:rPr lang="en-US" sz="2400" b="1" dirty="0" err="1">
                <a:solidFill>
                  <a:srgbClr val="FF0000"/>
                </a:solidFill>
                <a:effectLst>
                  <a:outerShdw blurRad="38100" dist="38100" dir="2700000" algn="tl">
                    <a:srgbClr val="000000">
                      <a:alpha val="43137"/>
                    </a:srgbClr>
                  </a:outerShdw>
                </a:effectLst>
              </a:rPr>
              <a:t>càng</a:t>
            </a:r>
            <a:r>
              <a:rPr lang="en-US" sz="2400" b="1" dirty="0">
                <a:solidFill>
                  <a:srgbClr val="FF0000"/>
                </a:solidFill>
                <a:effectLst>
                  <a:outerShdw blurRad="38100" dist="38100" dir="2700000" algn="tl">
                    <a:srgbClr val="000000">
                      <a:alpha val="43137"/>
                    </a:srgbClr>
                  </a:outerShdw>
                </a:effectLst>
              </a:rPr>
              <a:t> </a:t>
            </a:r>
            <a:r>
              <a:rPr lang="en-US" sz="2400" b="1" dirty="0" err="1">
                <a:solidFill>
                  <a:srgbClr val="FF0000"/>
                </a:solidFill>
                <a:effectLst>
                  <a:outerShdw blurRad="38100" dist="38100" dir="2700000" algn="tl">
                    <a:srgbClr val="000000">
                      <a:alpha val="43137"/>
                    </a:srgbClr>
                  </a:outerShdw>
                </a:effectLst>
              </a:rPr>
              <a:t>tăng</a:t>
            </a:r>
            <a:endParaRPr lang="en-US" sz="2400" b="1" dirty="0">
              <a:solidFill>
                <a:srgbClr val="FF0000"/>
              </a:solidFill>
              <a:effectLst>
                <a:outerShdw blurRad="38100" dist="38100" dir="2700000" algn="tl">
                  <a:srgbClr val="000000">
                    <a:alpha val="43137"/>
                  </a:srgbClr>
                </a:outerShdw>
              </a:effectLst>
            </a:endParaRPr>
          </a:p>
          <a:p>
            <a:pPr algn="ctr"/>
            <a:r>
              <a:rPr lang="en-US" sz="2400" b="1" dirty="0" err="1">
                <a:solidFill>
                  <a:srgbClr val="0000FF"/>
                </a:solidFill>
                <a:effectLst>
                  <a:outerShdw blurRad="38100" dist="38100" dir="2700000" algn="tl">
                    <a:srgbClr val="000000">
                      <a:alpha val="43137"/>
                    </a:srgbClr>
                  </a:outerShdw>
                </a:effectLst>
              </a:rPr>
              <a:t>Đến</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cuối</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năm</a:t>
            </a:r>
            <a:r>
              <a:rPr lang="en-US" sz="2400" b="1" dirty="0">
                <a:solidFill>
                  <a:srgbClr val="0000FF"/>
                </a:solidFill>
                <a:effectLst>
                  <a:outerShdw blurRad="38100" dist="38100" dir="2700000" algn="tl">
                    <a:srgbClr val="000000">
                      <a:alpha val="43137"/>
                    </a:srgbClr>
                  </a:outerShdw>
                </a:effectLst>
              </a:rPr>
              <a:t> 2017, </a:t>
            </a:r>
            <a:r>
              <a:rPr lang="en-US" sz="2400" b="1" dirty="0" err="1">
                <a:solidFill>
                  <a:srgbClr val="0000FF"/>
                </a:solidFill>
                <a:effectLst>
                  <a:outerShdw blurRad="38100" dist="38100" dir="2700000" algn="tl">
                    <a:srgbClr val="000000">
                      <a:alpha val="43137"/>
                    </a:srgbClr>
                  </a:outerShdw>
                </a:effectLst>
              </a:rPr>
              <a:t>toàn</a:t>
            </a:r>
            <a:r>
              <a:rPr lang="en-US" sz="2400" b="1" dirty="0">
                <a:solidFill>
                  <a:srgbClr val="0000FF"/>
                </a:solidFill>
                <a:effectLst>
                  <a:outerShdw blurRad="38100" dist="38100" dir="2700000" algn="tl">
                    <a:srgbClr val="000000">
                      <a:alpha val="43137"/>
                    </a:srgbClr>
                  </a:outerShdw>
                </a:effectLst>
              </a:rPr>
              <a:t> tỉnh </a:t>
            </a:r>
            <a:r>
              <a:rPr lang="en-US" sz="2400" b="1" dirty="0" err="1">
                <a:solidFill>
                  <a:srgbClr val="0000FF"/>
                </a:solidFill>
                <a:effectLst>
                  <a:outerShdw blurRad="38100" dist="38100" dir="2700000" algn="tl">
                    <a:srgbClr val="000000">
                      <a:alpha val="43137"/>
                    </a:srgbClr>
                  </a:outerShdw>
                </a:effectLst>
              </a:rPr>
              <a:t>có</a:t>
            </a:r>
            <a:r>
              <a:rPr lang="en-US" sz="2400" b="1" dirty="0">
                <a:solidFill>
                  <a:srgbClr val="0000FF"/>
                </a:solidFill>
                <a:effectLst>
                  <a:outerShdw blurRad="38100" dist="38100" dir="2700000" algn="tl">
                    <a:srgbClr val="000000">
                      <a:alpha val="43137"/>
                    </a:srgbClr>
                  </a:outerShdw>
                </a:effectLst>
              </a:rPr>
              <a:t> 25 </a:t>
            </a:r>
            <a:r>
              <a:rPr lang="en-US" sz="2400" b="1" dirty="0" err="1">
                <a:solidFill>
                  <a:srgbClr val="0000FF"/>
                </a:solidFill>
                <a:effectLst>
                  <a:outerShdw blurRad="38100" dist="38100" dir="2700000" algn="tl">
                    <a:srgbClr val="000000">
                      <a:alpha val="43137"/>
                    </a:srgbClr>
                  </a:outerShdw>
                </a:effectLst>
              </a:rPr>
              <a:t>dự</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án</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nhà</a:t>
            </a:r>
            <a:r>
              <a:rPr lang="en-US" sz="2400" b="1" dirty="0">
                <a:solidFill>
                  <a:srgbClr val="0000FF"/>
                </a:solidFill>
                <a:effectLst>
                  <a:outerShdw blurRad="38100" dist="38100" dir="2700000" algn="tl">
                    <a:srgbClr val="000000">
                      <a:alpha val="43137"/>
                    </a:srgbClr>
                  </a:outerShdw>
                </a:effectLst>
              </a:rPr>
              <a:t> ở </a:t>
            </a:r>
            <a:r>
              <a:rPr lang="en-US" sz="2400" b="1" dirty="0" err="1">
                <a:solidFill>
                  <a:srgbClr val="0000FF"/>
                </a:solidFill>
                <a:effectLst>
                  <a:outerShdw blurRad="38100" dist="38100" dir="2700000" algn="tl">
                    <a:srgbClr val="000000">
                      <a:alpha val="43137"/>
                    </a:srgbClr>
                  </a:outerShdw>
                </a:effectLst>
              </a:rPr>
              <a:t>cho</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CNLĐ</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có</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khả</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năng</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bố</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trí</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cho</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gần</a:t>
            </a:r>
            <a:r>
              <a:rPr lang="en-US" sz="2400" b="1" dirty="0">
                <a:solidFill>
                  <a:srgbClr val="0000FF"/>
                </a:solidFill>
                <a:effectLst>
                  <a:outerShdw blurRad="38100" dist="38100" dir="2700000" algn="tl">
                    <a:srgbClr val="000000">
                      <a:alpha val="43137"/>
                    </a:srgbClr>
                  </a:outerShdw>
                </a:effectLst>
              </a:rPr>
              <a:t> 30.000 </a:t>
            </a:r>
            <a:r>
              <a:rPr lang="en-US" sz="2400" b="1" dirty="0" err="1">
                <a:solidFill>
                  <a:srgbClr val="0000FF"/>
                </a:solidFill>
                <a:effectLst>
                  <a:outerShdw blurRad="38100" dist="38100" dir="2700000" algn="tl">
                    <a:srgbClr val="000000">
                      <a:alpha val="43137"/>
                    </a:srgbClr>
                  </a:outerShdw>
                </a:effectLst>
              </a:rPr>
              <a:t>người</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Một</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số</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doanh</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nghiệp</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có</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đông</a:t>
            </a:r>
            <a:r>
              <a:rPr lang="en-US" sz="2400" b="1" dirty="0">
                <a:solidFill>
                  <a:srgbClr val="0000FF"/>
                </a:solidFill>
                <a:effectLst>
                  <a:outerShdw blurRad="38100" dist="38100" dir="2700000" algn="tl">
                    <a:srgbClr val="000000">
                      <a:alpha val="43137"/>
                    </a:srgbClr>
                  </a:outerShdw>
                </a:effectLst>
              </a:rPr>
              <a:t> lao </a:t>
            </a:r>
            <a:r>
              <a:rPr lang="en-US" sz="2400" b="1" dirty="0" err="1">
                <a:solidFill>
                  <a:srgbClr val="0000FF"/>
                </a:solidFill>
                <a:effectLst>
                  <a:outerShdw blurRad="38100" dist="38100" dir="2700000" algn="tl">
                    <a:srgbClr val="000000">
                      <a:alpha val="43137"/>
                    </a:srgbClr>
                  </a:outerShdw>
                </a:effectLst>
              </a:rPr>
              <a:t>động</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bước</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đầu</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triển</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khai</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thực</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hiện</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các</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dự</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án</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xây</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dựng</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ký</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túc</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xá</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cho</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CNLĐ</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và</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nhà</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trẻ</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dành</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cho</a:t>
            </a:r>
            <a:r>
              <a:rPr lang="en-US" sz="2400" b="1" dirty="0">
                <a:solidFill>
                  <a:srgbClr val="0000FF"/>
                </a:solidFill>
                <a:effectLst>
                  <a:outerShdw blurRad="38100" dist="38100" dir="2700000" algn="tl">
                    <a:srgbClr val="000000">
                      <a:alpha val="43137"/>
                    </a:srgbClr>
                  </a:outerShdw>
                </a:effectLst>
              </a:rPr>
              <a:t> </a:t>
            </a:r>
            <a:r>
              <a:rPr lang="en-US" sz="2400" b="1" dirty="0" err="1">
                <a:solidFill>
                  <a:srgbClr val="0000FF"/>
                </a:solidFill>
                <a:effectLst>
                  <a:outerShdw blurRad="38100" dist="38100" dir="2700000" algn="tl">
                    <a:srgbClr val="000000">
                      <a:alpha val="43137"/>
                    </a:srgbClr>
                  </a:outerShdw>
                </a:effectLst>
              </a:rPr>
              <a:t>CNLĐ</a:t>
            </a:r>
            <a:endParaRPr lang="en-US" sz="2400"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65924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1"/>
            <a:ext cx="8654143" cy="979714"/>
          </a:xfrm>
        </p:spPr>
        <p:txBody>
          <a:bodyPr/>
          <a:lstStyle/>
          <a:p>
            <a:pPr algn="ctr"/>
            <a:r>
              <a:rPr lang="en-US" b="1" dirty="0" err="1">
                <a:solidFill>
                  <a:schemeClr val="bg1"/>
                </a:solidFill>
                <a:effectLst>
                  <a:outerShdw blurRad="38100" dist="38100" dir="2700000" algn="tl">
                    <a:srgbClr val="000000">
                      <a:alpha val="43137"/>
                    </a:srgbClr>
                  </a:outerShdw>
                </a:effectLst>
              </a:rPr>
              <a:t>KẾT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QUẢ</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3" name="Content Placeholder 2">
            <a:extLst>
              <a:ext uri="{FF2B5EF4-FFF2-40B4-BE49-F238E27FC236}">
                <a16:creationId xmlns:a16="http://schemas.microsoft.com/office/drawing/2014/main" xmlns="" id="{78AE5E71-3D39-4998-B1B7-10F6C951E427}"/>
              </a:ext>
            </a:extLst>
          </p:cNvPr>
          <p:cNvSpPr>
            <a:spLocks noGrp="1"/>
          </p:cNvSpPr>
          <p:nvPr>
            <p:ph idx="1"/>
          </p:nvPr>
        </p:nvSpPr>
        <p:spPr>
          <a:xfrm>
            <a:off x="2699656" y="1002890"/>
            <a:ext cx="8654144" cy="501445"/>
          </a:xfrm>
        </p:spPr>
        <p:txBody>
          <a:bodyPr/>
          <a:lstStyle/>
          <a:p>
            <a:pPr marL="0" indent="0" algn="ctr">
              <a:buNone/>
            </a:pPr>
            <a:r>
              <a:rPr lang="en-US" b="1" dirty="0">
                <a:solidFill>
                  <a:schemeClr val="bg1"/>
                </a:solidFill>
                <a:effectLst>
                  <a:outerShdw blurRad="38100" dist="38100" dir="2700000" algn="tl">
                    <a:srgbClr val="000000">
                      <a:alpha val="43137"/>
                    </a:srgbClr>
                  </a:outerShdw>
                </a:effectLst>
              </a:rPr>
              <a:t>TÌNH </a:t>
            </a:r>
            <a:r>
              <a:rPr lang="en-US" b="1" dirty="0" err="1">
                <a:solidFill>
                  <a:schemeClr val="bg1"/>
                </a:solidFill>
                <a:effectLst>
                  <a:outerShdw blurRad="38100" dist="38100" dir="2700000" algn="tl">
                    <a:srgbClr val="000000">
                      <a:alpha val="43137"/>
                    </a:srgbClr>
                  </a:outerShdw>
                </a:effectLst>
              </a:rPr>
              <a:t>HÌNH</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CNCVLĐ</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VÀ</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TỔ</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CHỨC</a:t>
            </a:r>
            <a:r>
              <a:rPr lang="en-US" b="1" dirty="0">
                <a:solidFill>
                  <a:schemeClr val="bg1"/>
                </a:solidFill>
                <a:effectLst>
                  <a:outerShdw blurRad="38100" dist="38100" dir="2700000" algn="tl">
                    <a:srgbClr val="000000">
                      <a:alpha val="43137"/>
                    </a:srgbClr>
                  </a:outerShdw>
                </a:effectLst>
              </a:rPr>
              <a:t> CÔNG ĐOÀN</a:t>
            </a:r>
          </a:p>
        </p:txBody>
      </p:sp>
      <p:sp>
        <p:nvSpPr>
          <p:cNvPr id="4" name="TextBox 3">
            <a:extLst>
              <a:ext uri="{FF2B5EF4-FFF2-40B4-BE49-F238E27FC236}">
                <a16:creationId xmlns:a16="http://schemas.microsoft.com/office/drawing/2014/main" xmlns="" id="{8E4B18D0-6963-4FAD-8C5F-F25C63C1ED68}"/>
              </a:ext>
            </a:extLst>
          </p:cNvPr>
          <p:cNvSpPr txBox="1"/>
          <p:nvPr/>
        </p:nvSpPr>
        <p:spPr>
          <a:xfrm>
            <a:off x="2145890" y="1902542"/>
            <a:ext cx="9829799" cy="2308324"/>
          </a:xfrm>
          <a:prstGeom prst="rect">
            <a:avLst/>
          </a:prstGeom>
          <a:noFill/>
        </p:spPr>
        <p:txBody>
          <a:bodyPr wrap="square" rtlCol="0">
            <a:spAutoFit/>
          </a:bodyPr>
          <a:lstStyle/>
          <a:p>
            <a:pPr algn="just"/>
            <a:r>
              <a:rPr lang="en-US" sz="2400" b="1" dirty="0">
                <a:solidFill>
                  <a:srgbClr val="FFFF00"/>
                </a:solidFill>
                <a:effectLst>
                  <a:outerShdw blurRad="38100" dist="38100" dir="2700000" algn="tl">
                    <a:srgbClr val="000000">
                      <a:alpha val="43137"/>
                    </a:srgbClr>
                  </a:outerShdw>
                </a:effectLst>
              </a:rPr>
              <a:t>Đoàn </a:t>
            </a:r>
            <a:r>
              <a:rPr lang="en-US" sz="2400" b="1" dirty="0" err="1">
                <a:solidFill>
                  <a:srgbClr val="FFFF00"/>
                </a:solidFill>
                <a:effectLst>
                  <a:outerShdw blurRad="38100" dist="38100" dir="2700000" algn="tl">
                    <a:srgbClr val="000000">
                      <a:alpha val="43137"/>
                    </a:srgbClr>
                  </a:outerShdw>
                </a:effectLst>
              </a:rPr>
              <a:t>viên</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CNVCLĐ</a:t>
            </a:r>
            <a:endParaRPr lang="en-US" sz="2400" b="1" dirty="0">
              <a:solidFill>
                <a:srgbClr val="FFFF00"/>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Có</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tinh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thần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yêu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nước</a:t>
            </a:r>
            <a:r>
              <a:rPr lang="en-US" sz="2400" b="1" dirty="0">
                <a:solidFill>
                  <a:schemeClr val="bg1"/>
                </a:solidFill>
                <a:effectLst>
                  <a:outerShdw blurRad="38100" dist="38100" dir="2700000" algn="tl">
                    <a:srgbClr val="000000">
                      <a:alpha val="43137"/>
                    </a:srgbClr>
                  </a:outerShdw>
                </a:effectLst>
              </a:rPr>
              <a:t>, ý </a:t>
            </a:r>
            <a:r>
              <a:rPr lang="en-US" sz="2400" b="1" dirty="0" err="1">
                <a:solidFill>
                  <a:schemeClr val="bg1"/>
                </a:solidFill>
                <a:effectLst>
                  <a:outerShdw blurRad="38100" dist="38100" dir="2700000" algn="tl">
                    <a:srgbClr val="000000">
                      <a:alpha val="43137"/>
                    </a:srgbClr>
                  </a:outerShdw>
                </a:effectLst>
              </a:rPr>
              <a:t>thức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chấp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hành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pháp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luật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phong</a:t>
            </a:r>
            <a:r>
              <a:rPr lang="en-US" sz="2400" b="1" dirty="0">
                <a:solidFill>
                  <a:schemeClr val="bg1"/>
                </a:solidFill>
                <a:effectLst>
                  <a:outerShdw blurRad="38100" dist="38100" dir="2700000" algn="tl">
                    <a:srgbClr val="000000">
                      <a:alpha val="43137"/>
                    </a:srgbClr>
                  </a:outerShdw>
                </a:effectLst>
              </a:rPr>
              <a:t> lao </a:t>
            </a:r>
            <a:r>
              <a:rPr lang="en-US" sz="2400" b="1" dirty="0" err="1">
                <a:solidFill>
                  <a:schemeClr val="bg1"/>
                </a:solidFill>
                <a:effectLst>
                  <a:outerShdw blurRad="38100" dist="38100" dir="2700000" algn="tl">
                    <a:srgbClr val="000000">
                      <a:alpha val="43137"/>
                    </a:srgbClr>
                  </a:outerShdw>
                </a:effectLst>
              </a:rPr>
              <a:t>động</a:t>
            </a:r>
            <a:endParaRPr lang="en-US" sz="2400" b="1" dirty="0">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Tích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cực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học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tập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nâng</a:t>
            </a:r>
            <a:r>
              <a:rPr lang="en-US" sz="2400" b="1" dirty="0">
                <a:solidFill>
                  <a:schemeClr val="bg1"/>
                </a:solidFill>
                <a:effectLst>
                  <a:outerShdw blurRad="38100" dist="38100" dir="2700000" algn="tl">
                    <a:srgbClr val="000000">
                      <a:alpha val="43137"/>
                    </a:srgbClr>
                  </a:outerShdw>
                </a:effectLst>
              </a:rPr>
              <a:t> cao </a:t>
            </a:r>
            <a:r>
              <a:rPr lang="en-US" sz="2400" b="1" dirty="0" err="1">
                <a:solidFill>
                  <a:schemeClr val="bg1"/>
                </a:solidFill>
                <a:effectLst>
                  <a:outerShdw blurRad="38100" dist="38100" dir="2700000" algn="tl">
                    <a:srgbClr val="000000">
                      <a:alpha val="43137"/>
                    </a:srgbClr>
                  </a:outerShdw>
                </a:effectLst>
              </a:rPr>
              <a:t>trình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chính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trị</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văn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hóa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kỹ</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năng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nghề</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nghiệp</a:t>
            </a:r>
            <a:endParaRPr lang="en-US" sz="2400" b="1" dirty="0">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Từng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bước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làm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chủ</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kỹ</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thuật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công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nghệ</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mới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năng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sáng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tạo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trong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sản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xuất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trong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nghiên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cứu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ứng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dụng</a:t>
            </a:r>
            <a:r>
              <a:rPr lang="en-US" sz="2400" b="1" dirty="0">
                <a:solidFill>
                  <a:schemeClr val="bg1"/>
                </a:solidFill>
                <a:effectLst>
                  <a:outerShdw blurRad="38100" dist="38100" dir="2700000" algn="tl">
                    <a:srgbClr val="000000">
                      <a:alpha val="43137"/>
                    </a:srgbClr>
                  </a:outerShdw>
                </a:effectLst>
              </a:rPr>
              <a:t> khoa </a:t>
            </a:r>
            <a:r>
              <a:rPr lang="en-US" sz="2400" b="1" dirty="0" err="1">
                <a:solidFill>
                  <a:schemeClr val="bg1"/>
                </a:solidFill>
                <a:effectLst>
                  <a:outerShdw blurRad="38100" dist="38100" dir="2700000" algn="tl">
                    <a:srgbClr val="000000">
                      <a:alpha val="43137"/>
                    </a:srgbClr>
                  </a:outerShdw>
                </a:effectLst>
              </a:rPr>
              <a:t>học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kỹ</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thuật</a:t>
            </a:r>
            <a:endParaRPr lang="en-US" sz="2400" b="1" dirty="0">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Tích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cực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tham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gia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hoạt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xã</a:t>
            </a:r>
            <a:r>
              <a:rPr lang="en-US" sz="2400" b="1" dirty="0">
                <a:solidFill>
                  <a:schemeClr val="bg1"/>
                </a:solidFill>
                <a:effectLst>
                  <a:outerShdw blurRad="38100" dist="38100" dir="2700000" algn="tl">
                    <a:srgbClr val="000000">
                      <a:alpha val="43137"/>
                    </a:srgbClr>
                  </a:outerShdw>
                </a:effectLst>
              </a:rPr>
              <a:t> hội </a:t>
            </a:r>
            <a:r>
              <a:rPr lang="en-US" sz="2400" b="1" dirty="0" err="1">
                <a:solidFill>
                  <a:schemeClr val="bg1"/>
                </a:solidFill>
                <a:effectLst>
                  <a:outerShdw blurRad="38100" dist="38100" dir="2700000" algn="tl">
                    <a:srgbClr val="000000">
                      <a:alpha val="43137"/>
                    </a:srgbClr>
                  </a:outerShdw>
                </a:effectLst>
              </a:rPr>
              <a:t>cộng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đồng</a:t>
            </a:r>
            <a:endParaRPr lang="en-US" sz="2400" b="1" dirty="0">
              <a:solidFill>
                <a:schemeClr val="bg1"/>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xmlns="" id="{35334D90-BC72-4B62-853C-57572D01E153}"/>
              </a:ext>
            </a:extLst>
          </p:cNvPr>
          <p:cNvSpPr txBox="1"/>
          <p:nvPr/>
        </p:nvSpPr>
        <p:spPr>
          <a:xfrm>
            <a:off x="2145889" y="4210866"/>
            <a:ext cx="9829799" cy="2308324"/>
          </a:xfrm>
          <a:prstGeom prst="rect">
            <a:avLst/>
          </a:prstGeom>
          <a:noFill/>
        </p:spPr>
        <p:txBody>
          <a:bodyPr wrap="square" rtlCol="0">
            <a:spAutoFit/>
          </a:bodyPr>
          <a:lstStyle/>
          <a:p>
            <a:pPr algn="just"/>
            <a:r>
              <a:rPr lang="en-US" sz="2400" b="1" dirty="0" err="1">
                <a:solidFill>
                  <a:srgbClr val="FFFF00"/>
                </a:solidFill>
                <a:effectLst>
                  <a:outerShdw blurRad="38100" dist="38100" dir="2700000" algn="tl">
                    <a:srgbClr val="000000">
                      <a:alpha val="43137"/>
                    </a:srgbClr>
                  </a:outerShdw>
                </a:effectLst>
              </a:rPr>
              <a:t>Tổ</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chức</a:t>
            </a:r>
            <a:r>
              <a:rPr lang="en-US" sz="2400" b="1" dirty="0">
                <a:solidFill>
                  <a:srgbClr val="FFFF00"/>
                </a:solidFill>
                <a:effectLst>
                  <a:outerShdw blurRad="38100" dist="38100" dir="2700000" algn="tl">
                    <a:srgbClr val="000000">
                      <a:alpha val="43137"/>
                    </a:srgbClr>
                  </a:outerShdw>
                </a:effectLst>
              </a:rPr>
              <a:t> Công </a:t>
            </a:r>
            <a:r>
              <a:rPr lang="en-US" sz="2400" b="1" dirty="0" err="1">
                <a:solidFill>
                  <a:srgbClr val="FFFF00"/>
                </a:solidFill>
                <a:effectLst>
                  <a:outerShdw blurRad="38100" dist="38100" dir="2700000" algn="tl">
                    <a:srgbClr val="000000">
                      <a:alpha val="43137"/>
                    </a:srgbClr>
                  </a:outerShdw>
                </a:effectLst>
              </a:rPr>
              <a:t>đoàn</a:t>
            </a:r>
            <a:endParaRPr lang="en-US" sz="2400" b="1" dirty="0">
              <a:solidFill>
                <a:srgbClr val="FFFF00"/>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Phát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triển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mạnh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mẽ</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về</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số</a:t>
            </a:r>
            <a:r>
              <a:rPr lang="en-US" sz="2400" b="1" dirty="0">
                <a:solidFill>
                  <a:schemeClr val="bg1"/>
                </a:solidFill>
                <a:effectLst>
                  <a:outerShdw blurRad="38100" dist="38100" dir="2700000" algn="tl">
                    <a:srgbClr val="000000">
                      <a:alpha val="43137"/>
                    </a:srgbClr>
                  </a:outerShdw>
                </a:effectLst>
              </a:rPr>
              <a:t> l</a:t>
            </a:r>
            <a:r>
              <a:rPr lang="vi-VN"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ư</a:t>
            </a:r>
            <a:r>
              <a:rPr lang="en-US" sz="2400" b="1" dirty="0" err="1">
                <a:solidFill>
                  <a:schemeClr val="bg1"/>
                </a:solidFill>
                <a:effectLst>
                  <a:outerShdw blurRad="38100" dist="38100" dir="2700000" algn="tl">
                    <a:srgbClr val="000000">
                      <a:alpha val="43137"/>
                    </a:srgbClr>
                  </a:outerShdw>
                </a:effectLst>
              </a:rPr>
              <a:t>ợng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CĐCS</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đoàn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viên</a:t>
            </a:r>
            <a:r>
              <a:rPr lang="en-US" sz="2400" b="1" dirty="0">
                <a:solidFill>
                  <a:schemeClr val="bg1"/>
                </a:solidFill>
                <a:effectLst>
                  <a:outerShdw blurRad="38100" dist="38100" dir="2700000" algn="tl">
                    <a:srgbClr val="000000">
                      <a:alpha val="43137"/>
                    </a:srgbClr>
                  </a:outerShdw>
                </a:effectLst>
              </a:rPr>
              <a:t>)</a:t>
            </a:r>
          </a:p>
          <a:p>
            <a:pPr marL="285750" indent="-285750" algn="just">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Chất</a:t>
            </a:r>
            <a:r>
              <a:rPr lang="en-US" sz="2400" b="1" dirty="0">
                <a:solidFill>
                  <a:schemeClr val="bg1"/>
                </a:solidFill>
                <a:effectLst>
                  <a:outerShdw blurRad="38100" dist="38100" dir="2700000" algn="tl">
                    <a:srgbClr val="000000">
                      <a:alpha val="43137"/>
                    </a:srgbClr>
                  </a:outerShdw>
                </a:effectLst>
              </a:rPr>
              <a:t> l</a:t>
            </a:r>
            <a:r>
              <a:rPr lang="vi-VN"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ư</a:t>
            </a:r>
            <a:r>
              <a:rPr lang="en-US" sz="2400" b="1" dirty="0" err="1">
                <a:solidFill>
                  <a:schemeClr val="bg1"/>
                </a:solidFill>
                <a:effectLst>
                  <a:outerShdw blurRad="38100" dist="38100" dir="2700000" algn="tl">
                    <a:srgbClr val="000000">
                      <a:alpha val="43137"/>
                    </a:srgbClr>
                  </a:outerShdw>
                </a:effectLst>
              </a:rPr>
              <a:t>ợng</a:t>
            </a:r>
            <a:r>
              <a:rPr lang="en-US" sz="2400" b="1" dirty="0">
                <a:solidFill>
                  <a:schemeClr val="bg1"/>
                </a:solidFill>
                <a:effectLst>
                  <a:outerShdw blurRad="38100" dist="38100" dir="2700000" algn="tl">
                    <a:srgbClr val="000000">
                      <a:alpha val="43137"/>
                    </a:srgbClr>
                  </a:outerShdw>
                </a:effectLst>
              </a:rPr>
              <a:t> đ</a:t>
            </a:r>
            <a:r>
              <a:rPr lang="vi-VN"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ư</a:t>
            </a:r>
            <a:r>
              <a:rPr lang="en-US" sz="2400" b="1" dirty="0" err="1">
                <a:solidFill>
                  <a:schemeClr val="bg1"/>
                </a:solidFill>
                <a:effectLst>
                  <a:outerShdw blurRad="38100" dist="38100" dir="2700000" algn="tl">
                    <a:srgbClr val="000000">
                      <a:alpha val="43137"/>
                    </a:srgbClr>
                  </a:outerShdw>
                </a:effectLst>
              </a:rPr>
              <a:t>ợc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nâng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lên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chuẩn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hóa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về</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hình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thức</a:t>
            </a:r>
            <a:endParaRPr lang="en-US" sz="2400" b="1" dirty="0">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Cán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bộ</a:t>
            </a:r>
            <a:r>
              <a:rPr lang="en-US" sz="2400" b="1" dirty="0">
                <a:solidFill>
                  <a:schemeClr val="bg1"/>
                </a:solidFill>
                <a:effectLst>
                  <a:outerShdw blurRad="38100" dist="38100" dir="2700000" algn="tl">
                    <a:srgbClr val="000000">
                      <a:alpha val="43137"/>
                    </a:srgbClr>
                  </a:outerShdw>
                </a:effectLst>
              </a:rPr>
              <a:t> Công </a:t>
            </a:r>
            <a:r>
              <a:rPr lang="en-US" sz="2400" b="1" dirty="0" err="1">
                <a:solidFill>
                  <a:schemeClr val="bg1"/>
                </a:solidFill>
                <a:effectLst>
                  <a:outerShdw blurRad="38100" dist="38100" dir="2700000" algn="tl">
                    <a:srgbClr val="000000">
                      <a:alpha val="43137"/>
                    </a:srgbClr>
                  </a:outerShdw>
                </a:effectLst>
              </a:rPr>
              <a:t>đoàn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từng</a:t>
            </a:r>
            <a:r>
              <a:rPr lang="en-US" sz="2400" b="1" dirty="0">
                <a:solidFill>
                  <a:schemeClr val="bg1"/>
                </a:solidFill>
                <a:effectLst>
                  <a:outerShdw blurRad="38100" dist="38100" dir="2700000" algn="tl">
                    <a:srgbClr val="000000">
                      <a:alpha val="43137"/>
                    </a:srgbClr>
                  </a:outerShdw>
                </a:effectLst>
              </a:rPr>
              <a:t> b</a:t>
            </a:r>
            <a:r>
              <a:rPr lang="vi-VN"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ư</a:t>
            </a:r>
            <a:r>
              <a:rPr lang="en-US" sz="2400" b="1" dirty="0" err="1">
                <a:solidFill>
                  <a:schemeClr val="bg1"/>
                </a:solidFill>
                <a:effectLst>
                  <a:outerShdw blurRad="38100" dist="38100" dir="2700000" algn="tl">
                    <a:srgbClr val="000000">
                      <a:alpha val="43137"/>
                    </a:srgbClr>
                  </a:outerShdw>
                </a:effectLst>
              </a:rPr>
              <a:t>ớc</a:t>
            </a:r>
            <a:r>
              <a:rPr lang="en-US" sz="2400" b="1" dirty="0">
                <a:solidFill>
                  <a:schemeClr val="bg1"/>
                </a:solidFill>
                <a:effectLst>
                  <a:outerShdw blurRad="38100" dist="38100" dir="2700000" algn="tl">
                    <a:srgbClr val="000000">
                      <a:alpha val="43137"/>
                    </a:srgbClr>
                  </a:outerShdw>
                </a:effectLst>
              </a:rPr>
              <a:t> đ</a:t>
            </a:r>
            <a:r>
              <a:rPr lang="vi-VN"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ư</a:t>
            </a:r>
            <a:r>
              <a:rPr lang="en-US" sz="2400" b="1" dirty="0" err="1">
                <a:solidFill>
                  <a:schemeClr val="bg1"/>
                </a:solidFill>
                <a:effectLst>
                  <a:outerShdw blurRad="38100" dist="38100" dir="2700000" algn="tl">
                    <a:srgbClr val="000000">
                      <a:alpha val="43137"/>
                    </a:srgbClr>
                  </a:outerShdw>
                </a:effectLst>
              </a:rPr>
              <a:t>ợc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chuẩn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hóa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về</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nghiệp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vụ</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trình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chính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trị</a:t>
            </a:r>
            <a:r>
              <a:rPr lang="en-US" sz="2400" b="1" dirty="0">
                <a:solidFill>
                  <a:schemeClr val="bg1"/>
                </a:solidFill>
                <a:effectLst>
                  <a:outerShdw blurRad="38100" dist="38100" dir="2700000" algn="tl">
                    <a:srgbClr val="000000">
                      <a:alpha val="43137"/>
                    </a:srgbClr>
                  </a:outerShdw>
                </a:effectLst>
              </a:rPr>
              <a:t>, chuyên </a:t>
            </a:r>
            <a:r>
              <a:rPr lang="en-US" sz="2400" b="1" dirty="0" err="1">
                <a:solidFill>
                  <a:schemeClr val="bg1"/>
                </a:solidFill>
                <a:effectLst>
                  <a:outerShdw blurRad="38100" dist="38100" dir="2700000" algn="tl">
                    <a:srgbClr val="000000">
                      <a:alpha val="43137"/>
                    </a:srgbClr>
                  </a:outerShdw>
                </a:effectLst>
              </a:rPr>
              <a:t>mô</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uy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tín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ngày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càng</a:t>
            </a:r>
            <a:r>
              <a:rPr lang="en-US" sz="2400" b="1" dirty="0">
                <a:solidFill>
                  <a:schemeClr val="bg1"/>
                </a:solidFill>
                <a:effectLst>
                  <a:outerShdw blurRad="38100" dist="38100" dir="2700000" algn="tl">
                    <a:srgbClr val="000000">
                      <a:alpha val="43137"/>
                    </a:srgbClr>
                  </a:outerShdw>
                </a:effectLst>
              </a:rPr>
              <a:t> đ</a:t>
            </a:r>
            <a:r>
              <a:rPr lang="vi-VN"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ư</a:t>
            </a:r>
            <a:r>
              <a:rPr lang="en-US" sz="2400" b="1" dirty="0" err="1">
                <a:solidFill>
                  <a:schemeClr val="bg1"/>
                </a:solidFill>
                <a:effectLst>
                  <a:outerShdw blurRad="38100" dist="38100" dir="2700000" algn="tl">
                    <a:srgbClr val="000000">
                      <a:alpha val="43137"/>
                    </a:srgbClr>
                  </a:outerShdw>
                </a:effectLst>
              </a:rPr>
              <a:t>ợc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nâng</a:t>
            </a:r>
            <a:r>
              <a:rPr lang="en-US" sz="2400" b="1" dirty="0">
                <a:solidFill>
                  <a:schemeClr val="bg1"/>
                </a:solidFill>
                <a:effectLst>
                  <a:outerShdw blurRad="38100" dist="38100" dir="2700000" algn="tl">
                    <a:srgbClr val="000000">
                      <a:alpha val="43137"/>
                    </a:srgbClr>
                  </a:outerShdw>
                </a:effectLst>
              </a:rPr>
              <a:t> cao.</a:t>
            </a:r>
          </a:p>
          <a:p>
            <a:pPr marL="285750" indent="-285750" algn="just">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Đổi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mới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tư</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duy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a:t>
            </a:r>
            <a:r>
              <a:rPr lang="vi-VN"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ư</a:t>
            </a:r>
            <a:r>
              <a:rPr lang="en-US" sz="2400" b="1" dirty="0" err="1">
                <a:solidFill>
                  <a:schemeClr val="bg1"/>
                </a:solidFill>
                <a:effectLst>
                  <a:outerShdw blurRad="38100" dist="38100" dir="2700000" algn="tl">
                    <a:srgbClr val="000000">
                      <a:alpha val="43137"/>
                    </a:srgbClr>
                  </a:outerShdw>
                </a:effectLst>
              </a:rPr>
              <a:t>ơng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thức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hiệu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quả</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hoạt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ngày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càng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thiết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thực</a:t>
            </a:r>
            <a:r>
              <a:rPr lang="en-US" sz="24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152265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1"/>
            <a:ext cx="8654143" cy="979714"/>
          </a:xfrm>
        </p:spPr>
        <p:txBody>
          <a:bodyPr/>
          <a:lstStyle/>
          <a:p>
            <a:pPr algn="ctr"/>
            <a:r>
              <a:rPr lang="en-US" b="1" dirty="0" err="1">
                <a:solidFill>
                  <a:schemeClr val="bg1"/>
                </a:solidFill>
                <a:effectLst>
                  <a:outerShdw blurRad="38100" dist="38100" dir="2700000" algn="tl">
                    <a:srgbClr val="000000">
                      <a:alpha val="43137"/>
                    </a:srgbClr>
                  </a:outerShdw>
                </a:effectLst>
              </a:rPr>
              <a:t>KẾT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QUẢ</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4" name="TextBox 3">
            <a:extLst>
              <a:ext uri="{FF2B5EF4-FFF2-40B4-BE49-F238E27FC236}">
                <a16:creationId xmlns:a16="http://schemas.microsoft.com/office/drawing/2014/main" xmlns="" id="{8E4B18D0-6963-4FAD-8C5F-F25C63C1ED68}"/>
              </a:ext>
            </a:extLst>
          </p:cNvPr>
          <p:cNvSpPr txBox="1"/>
          <p:nvPr/>
        </p:nvSpPr>
        <p:spPr>
          <a:xfrm>
            <a:off x="2145890" y="1504335"/>
            <a:ext cx="9829799" cy="5078313"/>
          </a:xfrm>
          <a:prstGeom prst="rect">
            <a:avLst/>
          </a:prstGeom>
          <a:noFill/>
        </p:spPr>
        <p:txBody>
          <a:bodyPr wrap="square" rtlCol="0">
            <a:spAutoFit/>
          </a:bodyPr>
          <a:lstStyle/>
          <a:p>
            <a:pPr algn="just"/>
            <a:r>
              <a:rPr lang="en-US" sz="2400" b="1" dirty="0" err="1">
                <a:solidFill>
                  <a:srgbClr val="FFFF00"/>
                </a:solidFill>
                <a:effectLst>
                  <a:outerShdw blurRad="38100" dist="38100" dir="2700000" algn="tl">
                    <a:srgbClr val="000000">
                      <a:alpha val="43137"/>
                    </a:srgbClr>
                  </a:outerShdw>
                </a:effectLst>
              </a:rPr>
              <a:t>Thực</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hiện</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chức</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năng</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đại</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diện</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bảo</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vệ</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quyền</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và</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lợi</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ích</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hợp</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pháp</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chính</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đáng</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của</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ĐV&amp;NLĐ</a:t>
            </a:r>
            <a:endParaRPr lang="en-US" sz="2400" b="1" dirty="0">
              <a:solidFill>
                <a:srgbClr val="FFFF00"/>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ES" sz="2400" b="1" dirty="0" err="1">
                <a:solidFill>
                  <a:schemeClr val="bg1"/>
                </a:solidFill>
              </a:rPr>
              <a:t>Xây</a:t>
            </a:r>
            <a:r>
              <a:rPr lang="es-ES" sz="2400" b="1" dirty="0">
                <a:solidFill>
                  <a:schemeClr val="bg1"/>
                </a:solidFill>
              </a:rPr>
              <a:t> </a:t>
            </a:r>
            <a:r>
              <a:rPr lang="es-ES" sz="2400" b="1" dirty="0" err="1">
                <a:solidFill>
                  <a:schemeClr val="bg1"/>
                </a:solidFill>
              </a:rPr>
              <a:t>dựng</a:t>
            </a:r>
            <a:r>
              <a:rPr lang="es-ES" sz="2400" b="1" dirty="0">
                <a:solidFill>
                  <a:schemeClr val="bg1"/>
                </a:solidFill>
              </a:rPr>
              <a:t>, </a:t>
            </a:r>
            <a:r>
              <a:rPr lang="es-ES" sz="2400" b="1" dirty="0" err="1">
                <a:solidFill>
                  <a:schemeClr val="bg1"/>
                </a:solidFill>
              </a:rPr>
              <a:t>nâng</a:t>
            </a:r>
            <a:r>
              <a:rPr lang="es-ES" sz="2400" b="1" dirty="0">
                <a:solidFill>
                  <a:schemeClr val="bg1"/>
                </a:solidFill>
              </a:rPr>
              <a:t> cao </a:t>
            </a:r>
            <a:r>
              <a:rPr lang="es-ES" sz="2400" b="1" dirty="0" err="1">
                <a:solidFill>
                  <a:schemeClr val="bg1"/>
                </a:solidFill>
              </a:rPr>
              <a:t>chất</a:t>
            </a:r>
            <a:r>
              <a:rPr lang="es-ES" sz="2400" b="1" dirty="0">
                <a:solidFill>
                  <a:schemeClr val="bg1"/>
                </a:solidFill>
              </a:rPr>
              <a:t> </a:t>
            </a:r>
            <a:r>
              <a:rPr lang="es-ES" sz="2400" b="1" dirty="0" err="1">
                <a:solidFill>
                  <a:schemeClr val="bg1"/>
                </a:solidFill>
              </a:rPr>
              <a:t>lượng</a:t>
            </a:r>
            <a:r>
              <a:rPr lang="es-ES" sz="2400" b="1" dirty="0">
                <a:solidFill>
                  <a:schemeClr val="bg1"/>
                </a:solidFill>
              </a:rPr>
              <a:t> </a:t>
            </a:r>
            <a:r>
              <a:rPr lang="es-ES" sz="2400" b="1" dirty="0" err="1">
                <a:solidFill>
                  <a:schemeClr val="bg1"/>
                </a:solidFill>
              </a:rPr>
              <a:t>nội</a:t>
            </a:r>
            <a:r>
              <a:rPr lang="es-ES" sz="2400" b="1" dirty="0">
                <a:solidFill>
                  <a:schemeClr val="bg1"/>
                </a:solidFill>
              </a:rPr>
              <a:t> </a:t>
            </a:r>
            <a:r>
              <a:rPr lang="es-ES" sz="2400" b="1" dirty="0" err="1">
                <a:solidFill>
                  <a:schemeClr val="bg1"/>
                </a:solidFill>
              </a:rPr>
              <a:t>dung</a:t>
            </a:r>
            <a:r>
              <a:rPr lang="es-ES" sz="2400" b="1" dirty="0">
                <a:solidFill>
                  <a:schemeClr val="bg1"/>
                </a:solidFill>
              </a:rPr>
              <a:t> </a:t>
            </a:r>
            <a:r>
              <a:rPr lang="es-ES" sz="2400" b="1" dirty="0" err="1">
                <a:solidFill>
                  <a:schemeClr val="bg1"/>
                </a:solidFill>
              </a:rPr>
              <a:t>và</a:t>
            </a:r>
            <a:r>
              <a:rPr lang="es-ES" sz="2400" b="1" dirty="0">
                <a:solidFill>
                  <a:schemeClr val="bg1"/>
                </a:solidFill>
              </a:rPr>
              <a:t> </a:t>
            </a:r>
            <a:r>
              <a:rPr lang="es-ES" sz="2400" b="1" dirty="0" err="1">
                <a:solidFill>
                  <a:schemeClr val="bg1"/>
                </a:solidFill>
              </a:rPr>
              <a:t>hiệu</a:t>
            </a:r>
            <a:r>
              <a:rPr lang="es-ES" sz="2400" b="1" dirty="0">
                <a:solidFill>
                  <a:schemeClr val="bg1"/>
                </a:solidFill>
              </a:rPr>
              <a:t> </a:t>
            </a:r>
            <a:r>
              <a:rPr lang="es-ES" sz="2400" b="1" dirty="0" err="1">
                <a:solidFill>
                  <a:schemeClr val="bg1"/>
                </a:solidFill>
              </a:rPr>
              <a:t>quả</a:t>
            </a:r>
            <a:r>
              <a:rPr lang="es-ES" sz="2400" b="1" dirty="0">
                <a:solidFill>
                  <a:schemeClr val="bg1"/>
                </a:solidFill>
              </a:rPr>
              <a:t> </a:t>
            </a:r>
            <a:r>
              <a:rPr lang="es-ES" sz="2400" b="1" dirty="0" err="1">
                <a:solidFill>
                  <a:schemeClr val="bg1"/>
                </a:solidFill>
              </a:rPr>
              <a:t>thực</a:t>
            </a:r>
            <a:r>
              <a:rPr lang="es-ES" sz="2400" b="1" dirty="0">
                <a:solidFill>
                  <a:schemeClr val="bg1"/>
                </a:solidFill>
              </a:rPr>
              <a:t> </a:t>
            </a:r>
            <a:r>
              <a:rPr lang="es-ES" sz="2400" b="1" dirty="0" err="1">
                <a:solidFill>
                  <a:schemeClr val="bg1"/>
                </a:solidFill>
              </a:rPr>
              <a:t>hiện</a:t>
            </a:r>
            <a:r>
              <a:rPr lang="es-ES" sz="2400" b="1" dirty="0">
                <a:solidFill>
                  <a:schemeClr val="bg1"/>
                </a:solidFill>
              </a:rPr>
              <a:t> </a:t>
            </a:r>
            <a:r>
              <a:rPr lang="es-ES" sz="2400" b="1" dirty="0" err="1">
                <a:solidFill>
                  <a:schemeClr val="bg1"/>
                </a:solidFill>
              </a:rPr>
              <a:t>TƯLĐTT</a:t>
            </a:r>
            <a:r>
              <a:rPr lang="es-ES" sz="2400" b="1" dirty="0">
                <a:solidFill>
                  <a:schemeClr val="bg1"/>
                </a:solidFill>
              </a:rPr>
              <a:t> </a:t>
            </a:r>
            <a:r>
              <a:rPr lang="pt-BR" sz="2400" b="1" dirty="0">
                <a:solidFill>
                  <a:schemeClr val="bg1"/>
                </a:solidFill>
              </a:rPr>
              <a:t>trong các doanh nghiệp, nhất là doanh nghiệp ngoài nhà nước;</a:t>
            </a:r>
          </a:p>
          <a:p>
            <a:pPr marL="342900" indent="-342900" algn="just">
              <a:buFont typeface="Arial" panose="020B0604020202020204" pitchFamily="34" charset="0"/>
              <a:buChar char="•"/>
            </a:pPr>
            <a:r>
              <a:rPr lang="es-ES" sz="2400" b="1" dirty="0" err="1">
                <a:solidFill>
                  <a:schemeClr val="bg1"/>
                </a:solidFill>
              </a:rPr>
              <a:t>Tổ</a:t>
            </a:r>
            <a:r>
              <a:rPr lang="es-ES" sz="2400" b="1" dirty="0">
                <a:solidFill>
                  <a:schemeClr val="bg1"/>
                </a:solidFill>
              </a:rPr>
              <a:t> </a:t>
            </a:r>
            <a:r>
              <a:rPr lang="es-ES" sz="2400" b="1" dirty="0" err="1">
                <a:solidFill>
                  <a:schemeClr val="bg1"/>
                </a:solidFill>
              </a:rPr>
              <a:t>chức</a:t>
            </a:r>
            <a:r>
              <a:rPr lang="es-ES" sz="2400" b="1" dirty="0">
                <a:solidFill>
                  <a:schemeClr val="bg1"/>
                </a:solidFill>
              </a:rPr>
              <a:t> </a:t>
            </a:r>
            <a:r>
              <a:rPr lang="nl-NL" sz="2400" b="1" dirty="0">
                <a:solidFill>
                  <a:schemeClr val="bg1"/>
                </a:solidFill>
              </a:rPr>
              <a:t>hội nghị CBCCVC, hội nghị người lao động, thực hiện Quy chế dân chủ (QCDC) ở cơ sở và đối thoại tại nơi làm việc;</a:t>
            </a:r>
            <a:r>
              <a:rPr lang="nl-NL" b="1" dirty="0">
                <a:solidFill>
                  <a:schemeClr val="bg1"/>
                </a:solidFill>
              </a:rPr>
              <a:t> </a:t>
            </a:r>
            <a:r>
              <a:rPr lang="nl-NL" b="1" i="1" dirty="0">
                <a:solidFill>
                  <a:srgbClr val="FFC000"/>
                </a:solidFill>
              </a:rPr>
              <a:t>Bình quân hàng năm có 98% số cơ quan, đơn vị thực hiện việc tổ chức Hội nghị cán bộ công chức và 48% số doanh nghiệp có công đoàn tổ chức Hội nghị người lao động</a:t>
            </a:r>
            <a:endParaRPr lang="nl-NL" sz="2400" b="1" i="1" dirty="0">
              <a:solidFill>
                <a:srgbClr val="FFC000"/>
              </a:solidFill>
            </a:endParaRPr>
          </a:p>
          <a:p>
            <a:pPr marL="342900" indent="-342900" algn="just">
              <a:buFont typeface="Arial" panose="020B0604020202020204" pitchFamily="34" charset="0"/>
              <a:buChar char="•"/>
            </a:pPr>
            <a:r>
              <a:rPr lang="es-ES" sz="2400" b="1" dirty="0" err="1">
                <a:solidFill>
                  <a:schemeClr val="bg1"/>
                </a:solidFill>
              </a:rPr>
              <a:t>Tây</a:t>
            </a:r>
            <a:r>
              <a:rPr lang="es-ES" sz="2400" b="1" dirty="0">
                <a:solidFill>
                  <a:schemeClr val="bg1"/>
                </a:solidFill>
              </a:rPr>
              <a:t> </a:t>
            </a:r>
            <a:r>
              <a:rPr lang="es-ES" sz="2400" b="1" dirty="0" err="1">
                <a:solidFill>
                  <a:schemeClr val="bg1"/>
                </a:solidFill>
              </a:rPr>
              <a:t>dựng</a:t>
            </a:r>
            <a:r>
              <a:rPr lang="es-ES" sz="2400" b="1" dirty="0">
                <a:solidFill>
                  <a:schemeClr val="bg1"/>
                </a:solidFill>
              </a:rPr>
              <a:t> </a:t>
            </a:r>
            <a:r>
              <a:rPr lang="es-ES" sz="2400" b="1" dirty="0" err="1">
                <a:solidFill>
                  <a:schemeClr val="bg1"/>
                </a:solidFill>
              </a:rPr>
              <a:t>quy</a:t>
            </a:r>
            <a:r>
              <a:rPr lang="es-ES" sz="2400" b="1" dirty="0">
                <a:solidFill>
                  <a:schemeClr val="bg1"/>
                </a:solidFill>
              </a:rPr>
              <a:t> </a:t>
            </a:r>
            <a:r>
              <a:rPr lang="es-ES" sz="2400" b="1" dirty="0" err="1">
                <a:solidFill>
                  <a:schemeClr val="bg1"/>
                </a:solidFill>
              </a:rPr>
              <a:t>chế</a:t>
            </a:r>
            <a:r>
              <a:rPr lang="es-ES" sz="2400" b="1" dirty="0">
                <a:solidFill>
                  <a:schemeClr val="bg1"/>
                </a:solidFill>
              </a:rPr>
              <a:t> </a:t>
            </a:r>
            <a:r>
              <a:rPr lang="es-ES" sz="2400" b="1" dirty="0" err="1">
                <a:solidFill>
                  <a:schemeClr val="bg1"/>
                </a:solidFill>
              </a:rPr>
              <a:t>phối</a:t>
            </a:r>
            <a:r>
              <a:rPr lang="es-ES" sz="2400" b="1" dirty="0">
                <a:solidFill>
                  <a:schemeClr val="bg1"/>
                </a:solidFill>
              </a:rPr>
              <a:t> </a:t>
            </a:r>
            <a:r>
              <a:rPr lang="es-ES" sz="2400" b="1" dirty="0" err="1">
                <a:solidFill>
                  <a:schemeClr val="bg1"/>
                </a:solidFill>
              </a:rPr>
              <a:t>hợp</a:t>
            </a:r>
            <a:r>
              <a:rPr lang="es-ES" sz="2400" b="1" dirty="0">
                <a:solidFill>
                  <a:schemeClr val="bg1"/>
                </a:solidFill>
              </a:rPr>
              <a:t> </a:t>
            </a:r>
            <a:r>
              <a:rPr lang="es-ES" sz="2400" b="1" dirty="0" err="1">
                <a:solidFill>
                  <a:schemeClr val="bg1"/>
                </a:solidFill>
              </a:rPr>
              <a:t>giữa</a:t>
            </a:r>
            <a:r>
              <a:rPr lang="es-ES" sz="2400" b="1" dirty="0">
                <a:solidFill>
                  <a:schemeClr val="bg1"/>
                </a:solidFill>
              </a:rPr>
              <a:t> </a:t>
            </a:r>
            <a:r>
              <a:rPr lang="es-ES" sz="2400" b="1" dirty="0" err="1">
                <a:solidFill>
                  <a:schemeClr val="bg1"/>
                </a:solidFill>
              </a:rPr>
              <a:t>BCH</a:t>
            </a:r>
            <a:r>
              <a:rPr lang="es-ES" sz="2400" b="1" dirty="0">
                <a:solidFill>
                  <a:schemeClr val="bg1"/>
                </a:solidFill>
              </a:rPr>
              <a:t> </a:t>
            </a:r>
            <a:r>
              <a:rPr lang="es-ES" sz="2400" b="1" dirty="0" err="1">
                <a:solidFill>
                  <a:schemeClr val="bg1"/>
                </a:solidFill>
              </a:rPr>
              <a:t>CĐCS</a:t>
            </a:r>
            <a:r>
              <a:rPr lang="es-ES" sz="2400" b="1" dirty="0">
                <a:solidFill>
                  <a:schemeClr val="bg1"/>
                </a:solidFill>
              </a:rPr>
              <a:t> </a:t>
            </a:r>
            <a:r>
              <a:rPr lang="es-ES" sz="2400" b="1" dirty="0" err="1">
                <a:solidFill>
                  <a:schemeClr val="bg1"/>
                </a:solidFill>
              </a:rPr>
              <a:t>và</a:t>
            </a:r>
            <a:r>
              <a:rPr lang="es-ES" sz="2400" b="1" dirty="0">
                <a:solidFill>
                  <a:schemeClr val="bg1"/>
                </a:solidFill>
              </a:rPr>
              <a:t> </a:t>
            </a:r>
            <a:r>
              <a:rPr lang="es-ES" sz="2400" b="1" dirty="0" err="1">
                <a:solidFill>
                  <a:schemeClr val="bg1"/>
                </a:solidFill>
              </a:rPr>
              <a:t>lãnh</a:t>
            </a:r>
            <a:r>
              <a:rPr lang="es-ES" sz="2400" b="1" dirty="0">
                <a:solidFill>
                  <a:schemeClr val="bg1"/>
                </a:solidFill>
              </a:rPr>
              <a:t> </a:t>
            </a:r>
            <a:r>
              <a:rPr lang="es-ES" sz="2400" b="1" dirty="0" err="1">
                <a:solidFill>
                  <a:schemeClr val="bg1"/>
                </a:solidFill>
              </a:rPr>
              <a:t>đạo</a:t>
            </a:r>
            <a:r>
              <a:rPr lang="es-ES" sz="2400" b="1" dirty="0">
                <a:solidFill>
                  <a:schemeClr val="bg1"/>
                </a:solidFill>
              </a:rPr>
              <a:t> </a:t>
            </a:r>
            <a:r>
              <a:rPr lang="es-ES" sz="2400" b="1" dirty="0" err="1">
                <a:solidFill>
                  <a:schemeClr val="bg1"/>
                </a:solidFill>
              </a:rPr>
              <a:t>cơ</a:t>
            </a:r>
            <a:r>
              <a:rPr lang="es-ES" sz="2400" b="1" dirty="0">
                <a:solidFill>
                  <a:schemeClr val="bg1"/>
                </a:solidFill>
              </a:rPr>
              <a:t> </a:t>
            </a:r>
            <a:r>
              <a:rPr lang="es-ES" sz="2400" b="1" dirty="0" err="1">
                <a:solidFill>
                  <a:schemeClr val="bg1"/>
                </a:solidFill>
              </a:rPr>
              <a:t>quan</a:t>
            </a:r>
            <a:r>
              <a:rPr lang="es-ES" sz="2400" b="1" dirty="0">
                <a:solidFill>
                  <a:schemeClr val="bg1"/>
                </a:solidFill>
              </a:rPr>
              <a:t>, </a:t>
            </a:r>
            <a:r>
              <a:rPr lang="es-ES" sz="2400" b="1" dirty="0" err="1">
                <a:solidFill>
                  <a:schemeClr val="bg1"/>
                </a:solidFill>
              </a:rPr>
              <a:t>đơn</a:t>
            </a:r>
            <a:r>
              <a:rPr lang="es-ES" sz="2400" b="1" dirty="0">
                <a:solidFill>
                  <a:schemeClr val="bg1"/>
                </a:solidFill>
              </a:rPr>
              <a:t> </a:t>
            </a:r>
            <a:r>
              <a:rPr lang="es-ES" sz="2400" b="1" dirty="0" err="1">
                <a:solidFill>
                  <a:schemeClr val="bg1"/>
                </a:solidFill>
              </a:rPr>
              <a:t>vị</a:t>
            </a:r>
            <a:r>
              <a:rPr lang="es-ES" sz="2400" b="1" dirty="0">
                <a:solidFill>
                  <a:schemeClr val="bg1"/>
                </a:solidFill>
              </a:rPr>
              <a:t> </a:t>
            </a:r>
            <a:r>
              <a:rPr lang="es-ES" sz="2400" b="1" dirty="0" err="1">
                <a:solidFill>
                  <a:schemeClr val="bg1"/>
                </a:solidFill>
              </a:rPr>
              <a:t>doanh</a:t>
            </a:r>
            <a:r>
              <a:rPr lang="es-ES" sz="2400" b="1" dirty="0">
                <a:solidFill>
                  <a:schemeClr val="bg1"/>
                </a:solidFill>
              </a:rPr>
              <a:t> </a:t>
            </a:r>
            <a:r>
              <a:rPr lang="es-ES" sz="2400" b="1" dirty="0" err="1">
                <a:solidFill>
                  <a:schemeClr val="bg1"/>
                </a:solidFill>
              </a:rPr>
              <a:t>nghiệp</a:t>
            </a:r>
            <a:r>
              <a:rPr lang="es-ES" sz="2400" b="1" dirty="0">
                <a:solidFill>
                  <a:schemeClr val="bg1"/>
                </a:solidFill>
              </a:rPr>
              <a:t>.</a:t>
            </a:r>
          </a:p>
          <a:p>
            <a:pPr marL="342900" indent="-342900" algn="just">
              <a:buFont typeface="Arial" panose="020B0604020202020204" pitchFamily="34" charset="0"/>
              <a:buChar char="•"/>
            </a:pPr>
            <a:r>
              <a:rPr lang="es-ES" sz="2400" b="1" dirty="0" err="1">
                <a:solidFill>
                  <a:schemeClr val="bg1"/>
                </a:solidFill>
              </a:rPr>
              <a:t>Phối</a:t>
            </a:r>
            <a:r>
              <a:rPr lang="es-ES" sz="2400" b="1" dirty="0">
                <a:solidFill>
                  <a:schemeClr val="bg1"/>
                </a:solidFill>
              </a:rPr>
              <a:t> h</a:t>
            </a:r>
            <a:r>
              <a:rPr lang="en-US" sz="2400" b="1" dirty="0" err="1">
                <a:solidFill>
                  <a:schemeClr val="bg1"/>
                </a:solidFill>
              </a:rPr>
              <a:t>ợp</a:t>
            </a:r>
            <a:r>
              <a:rPr lang="en-US" sz="2400" b="1" dirty="0">
                <a:solidFill>
                  <a:schemeClr val="bg1"/>
                </a:solidFill>
              </a:rPr>
              <a:t> </a:t>
            </a:r>
            <a:r>
              <a:rPr lang="en-US" sz="2400" b="1" dirty="0" err="1">
                <a:solidFill>
                  <a:schemeClr val="bg1"/>
                </a:solidFill>
              </a:rPr>
              <a:t>thanh</a:t>
            </a:r>
            <a:r>
              <a:rPr lang="en-US" sz="2400" b="1" dirty="0">
                <a:solidFill>
                  <a:schemeClr val="bg1"/>
                </a:solidFill>
              </a:rPr>
              <a:t>, </a:t>
            </a:r>
            <a:r>
              <a:rPr lang="en-US" sz="2400" b="1" dirty="0" err="1">
                <a:solidFill>
                  <a:schemeClr val="bg1"/>
                </a:solidFill>
              </a:rPr>
              <a:t>kiểm</a:t>
            </a:r>
            <a:r>
              <a:rPr lang="en-US" sz="2400" b="1" dirty="0">
                <a:solidFill>
                  <a:schemeClr val="bg1"/>
                </a:solidFill>
              </a:rPr>
              <a:t> </a:t>
            </a:r>
            <a:r>
              <a:rPr lang="en-US" sz="2400" b="1" dirty="0" err="1">
                <a:solidFill>
                  <a:schemeClr val="bg1"/>
                </a:solidFill>
              </a:rPr>
              <a:t>tra</a:t>
            </a:r>
            <a:r>
              <a:rPr lang="en-US" sz="2400" b="1" dirty="0">
                <a:solidFill>
                  <a:schemeClr val="bg1"/>
                </a:solidFill>
              </a:rPr>
              <a:t> </a:t>
            </a:r>
            <a:r>
              <a:rPr lang="en-US" sz="2400" b="1" dirty="0" err="1">
                <a:solidFill>
                  <a:schemeClr val="bg1"/>
                </a:solidFill>
              </a:rPr>
              <a:t>và</a:t>
            </a:r>
            <a:r>
              <a:rPr lang="en-US" sz="2400" b="1" dirty="0">
                <a:solidFill>
                  <a:schemeClr val="bg1"/>
                </a:solidFill>
              </a:rPr>
              <a:t> </a:t>
            </a:r>
            <a:r>
              <a:rPr lang="en-US" sz="2400" b="1" dirty="0" err="1">
                <a:solidFill>
                  <a:schemeClr val="bg1"/>
                </a:solidFill>
              </a:rPr>
              <a:t>giám</a:t>
            </a:r>
            <a:r>
              <a:rPr lang="en-US" sz="2400" b="1" dirty="0">
                <a:solidFill>
                  <a:schemeClr val="bg1"/>
                </a:solidFill>
              </a:rPr>
              <a:t> </a:t>
            </a:r>
            <a:r>
              <a:rPr lang="en-US" sz="2400" b="1" dirty="0" err="1">
                <a:solidFill>
                  <a:schemeClr val="bg1"/>
                </a:solidFill>
              </a:rPr>
              <a:t>sát</a:t>
            </a:r>
            <a:r>
              <a:rPr lang="en-US" sz="2400" b="1" dirty="0">
                <a:solidFill>
                  <a:schemeClr val="bg1"/>
                </a:solidFill>
              </a:rPr>
              <a:t> </a:t>
            </a:r>
            <a:r>
              <a:rPr lang="en-US" sz="2400" b="1" dirty="0" err="1">
                <a:solidFill>
                  <a:schemeClr val="bg1"/>
                </a:solidFill>
              </a:rPr>
              <a:t>việc</a:t>
            </a:r>
            <a:r>
              <a:rPr lang="en-US" sz="2400" b="1" dirty="0">
                <a:solidFill>
                  <a:schemeClr val="bg1"/>
                </a:solidFill>
              </a:rPr>
              <a:t> </a:t>
            </a:r>
            <a:r>
              <a:rPr lang="en-US" sz="2400" b="1" dirty="0" err="1">
                <a:solidFill>
                  <a:schemeClr val="bg1"/>
                </a:solidFill>
              </a:rPr>
              <a:t>thi</a:t>
            </a:r>
            <a:r>
              <a:rPr lang="en-US" sz="2400" b="1" dirty="0">
                <a:solidFill>
                  <a:schemeClr val="bg1"/>
                </a:solidFill>
              </a:rPr>
              <a:t> </a:t>
            </a:r>
            <a:r>
              <a:rPr lang="en-US" sz="2400" b="1" dirty="0" err="1">
                <a:solidFill>
                  <a:schemeClr val="bg1"/>
                </a:solidFill>
              </a:rPr>
              <a:t>hành</a:t>
            </a:r>
            <a:r>
              <a:rPr lang="en-US" sz="2400" b="1" dirty="0">
                <a:solidFill>
                  <a:schemeClr val="bg1"/>
                </a:solidFill>
              </a:rPr>
              <a:t> </a:t>
            </a:r>
            <a:r>
              <a:rPr lang="en-US" sz="2400" b="1" dirty="0" err="1">
                <a:solidFill>
                  <a:schemeClr val="bg1"/>
                </a:solidFill>
              </a:rPr>
              <a:t>pháp</a:t>
            </a:r>
            <a:r>
              <a:rPr lang="en-US" sz="2400" b="1" dirty="0">
                <a:solidFill>
                  <a:schemeClr val="bg1"/>
                </a:solidFill>
              </a:rPr>
              <a:t> </a:t>
            </a:r>
            <a:r>
              <a:rPr lang="en-US" sz="2400" b="1" dirty="0" err="1">
                <a:solidFill>
                  <a:schemeClr val="bg1"/>
                </a:solidFill>
              </a:rPr>
              <a:t>luật</a:t>
            </a:r>
            <a:r>
              <a:rPr lang="en-US" sz="2400" b="1" dirty="0">
                <a:solidFill>
                  <a:schemeClr val="bg1"/>
                </a:solidFill>
              </a:rPr>
              <a:t> lao </a:t>
            </a:r>
            <a:r>
              <a:rPr lang="en-US" sz="2400" b="1" dirty="0" err="1">
                <a:solidFill>
                  <a:schemeClr val="bg1"/>
                </a:solidFill>
              </a:rPr>
              <a:t>động</a:t>
            </a:r>
            <a:r>
              <a:rPr lang="en-US" sz="2400" b="1" dirty="0">
                <a:solidFill>
                  <a:schemeClr val="bg1"/>
                </a:solidFill>
              </a:rPr>
              <a:t>.</a:t>
            </a:r>
          </a:p>
          <a:p>
            <a:pPr marL="342900" indent="-342900" algn="just">
              <a:buFont typeface="Arial" panose="020B0604020202020204" pitchFamily="34" charset="0"/>
              <a:buChar char="•"/>
            </a:pPr>
            <a:r>
              <a:rPr lang="en-US" sz="2400" b="1" dirty="0">
                <a:solidFill>
                  <a:schemeClr val="bg1"/>
                </a:solidFill>
              </a:rPr>
              <a:t>Tư  </a:t>
            </a:r>
            <a:r>
              <a:rPr lang="en-US" sz="2400" b="1" dirty="0" err="1">
                <a:solidFill>
                  <a:schemeClr val="bg1"/>
                </a:solidFill>
              </a:rPr>
              <a:t>vấn</a:t>
            </a:r>
            <a:r>
              <a:rPr lang="en-US" sz="2400" b="1" dirty="0">
                <a:solidFill>
                  <a:schemeClr val="bg1"/>
                </a:solidFill>
              </a:rPr>
              <a:t>, </a:t>
            </a:r>
            <a:r>
              <a:rPr lang="en-US" sz="2400" b="1" dirty="0" err="1">
                <a:solidFill>
                  <a:schemeClr val="bg1"/>
                </a:solidFill>
              </a:rPr>
              <a:t>hỗ</a:t>
            </a:r>
            <a:r>
              <a:rPr lang="en-US" sz="2400" b="1" dirty="0">
                <a:solidFill>
                  <a:schemeClr val="bg1"/>
                </a:solidFill>
              </a:rPr>
              <a:t> </a:t>
            </a:r>
            <a:r>
              <a:rPr lang="en-US" sz="2400" b="1" dirty="0" err="1">
                <a:solidFill>
                  <a:schemeClr val="bg1"/>
                </a:solidFill>
              </a:rPr>
              <a:t>trợ</a:t>
            </a:r>
            <a:r>
              <a:rPr lang="en-US" sz="2400" b="1" dirty="0">
                <a:solidFill>
                  <a:schemeClr val="bg1"/>
                </a:solidFill>
              </a:rPr>
              <a:t> </a:t>
            </a:r>
            <a:r>
              <a:rPr lang="en-US" sz="2400" b="1" dirty="0" err="1">
                <a:solidFill>
                  <a:schemeClr val="bg1"/>
                </a:solidFill>
              </a:rPr>
              <a:t>pháp</a:t>
            </a:r>
            <a:r>
              <a:rPr lang="en-US" sz="2400" b="1" dirty="0">
                <a:solidFill>
                  <a:schemeClr val="bg1"/>
                </a:solidFill>
              </a:rPr>
              <a:t> </a:t>
            </a:r>
            <a:r>
              <a:rPr lang="en-US" sz="2400" b="1" dirty="0" err="1">
                <a:solidFill>
                  <a:schemeClr val="bg1"/>
                </a:solidFill>
              </a:rPr>
              <a:t>lý</a:t>
            </a:r>
            <a:r>
              <a:rPr lang="en-US" sz="2400" b="1" dirty="0">
                <a:solidFill>
                  <a:schemeClr val="bg1"/>
                </a:solidFill>
              </a:rPr>
              <a:t> </a:t>
            </a:r>
            <a:r>
              <a:rPr lang="en-US" sz="2400" b="1" dirty="0" err="1">
                <a:solidFill>
                  <a:schemeClr val="bg1"/>
                </a:solidFill>
              </a:rPr>
              <a:t>cho</a:t>
            </a:r>
            <a:r>
              <a:rPr lang="en-US" sz="2400" b="1" dirty="0">
                <a:solidFill>
                  <a:schemeClr val="bg1"/>
                </a:solidFill>
              </a:rPr>
              <a:t> </a:t>
            </a:r>
            <a:r>
              <a:rPr lang="en-US" sz="2400" b="1" dirty="0" err="1">
                <a:solidFill>
                  <a:schemeClr val="bg1"/>
                </a:solidFill>
              </a:rPr>
              <a:t>ĐV&amp;NLĐ</a:t>
            </a:r>
            <a:endParaRPr lang="es-ES" sz="2400" b="1" dirty="0">
              <a:solidFill>
                <a:schemeClr val="bg1"/>
              </a:solidFill>
            </a:endParaRPr>
          </a:p>
          <a:p>
            <a:pPr algn="just"/>
            <a:r>
              <a:rPr lang="nl-NL" sz="2400" b="1" dirty="0">
                <a:solidFill>
                  <a:schemeClr val="bg1"/>
                </a:solidFill>
                <a:sym typeface="Wingdings" panose="05000000000000000000" pitchFamily="2" charset="2"/>
              </a:rPr>
              <a:t> </a:t>
            </a:r>
            <a:r>
              <a:rPr lang="nl-NL" sz="2400" b="1" dirty="0">
                <a:solidFill>
                  <a:schemeClr val="bg1"/>
                </a:solidFill>
              </a:rPr>
              <a:t>Kéo giảm các cuộc tranh chấp lao động, ngừng việc tập thể trong nhiệm kỳ</a:t>
            </a:r>
            <a:r>
              <a:rPr lang="en-US" sz="2400" b="1" dirty="0">
                <a:solidFill>
                  <a:schemeClr val="bg1"/>
                </a:solidFill>
              </a:rPr>
              <a:t>. </a:t>
            </a:r>
            <a:r>
              <a:rPr lang="en-US" b="1" i="1" dirty="0" err="1">
                <a:solidFill>
                  <a:srgbClr val="FFC000"/>
                </a:solidFill>
              </a:rPr>
              <a:t>Trong</a:t>
            </a:r>
            <a:r>
              <a:rPr lang="en-US" b="1" i="1" dirty="0">
                <a:solidFill>
                  <a:srgbClr val="FFC000"/>
                </a:solidFill>
              </a:rPr>
              <a:t> </a:t>
            </a:r>
            <a:r>
              <a:rPr lang="en-US" b="1" i="1" dirty="0" err="1">
                <a:solidFill>
                  <a:srgbClr val="FFC000"/>
                </a:solidFill>
              </a:rPr>
              <a:t>nhiệm</a:t>
            </a:r>
            <a:r>
              <a:rPr lang="en-US" b="1" i="1" dirty="0">
                <a:solidFill>
                  <a:srgbClr val="FFC000"/>
                </a:solidFill>
              </a:rPr>
              <a:t> </a:t>
            </a:r>
            <a:r>
              <a:rPr lang="en-US" b="1" i="1" dirty="0" err="1">
                <a:solidFill>
                  <a:srgbClr val="FFC000"/>
                </a:solidFill>
              </a:rPr>
              <a:t>kỳ</a:t>
            </a:r>
            <a:r>
              <a:rPr lang="en-US" b="1" i="1" dirty="0">
                <a:solidFill>
                  <a:srgbClr val="FFC000"/>
                </a:solidFill>
              </a:rPr>
              <a:t> </a:t>
            </a:r>
            <a:r>
              <a:rPr lang="en-US" b="1" i="1" dirty="0" err="1">
                <a:solidFill>
                  <a:srgbClr val="FFC000"/>
                </a:solidFill>
              </a:rPr>
              <a:t>xảy</a:t>
            </a:r>
            <a:r>
              <a:rPr lang="en-US" b="1" i="1" dirty="0">
                <a:solidFill>
                  <a:srgbClr val="FFC000"/>
                </a:solidFill>
              </a:rPr>
              <a:t> ra 161 </a:t>
            </a:r>
            <a:r>
              <a:rPr lang="en-US" b="1" i="1" dirty="0" err="1">
                <a:solidFill>
                  <a:srgbClr val="FFC000"/>
                </a:solidFill>
              </a:rPr>
              <a:t>vụ</a:t>
            </a:r>
            <a:r>
              <a:rPr lang="en-US" b="1" i="1" dirty="0">
                <a:solidFill>
                  <a:srgbClr val="FFC000"/>
                </a:solidFill>
              </a:rPr>
              <a:t> </a:t>
            </a:r>
            <a:r>
              <a:rPr lang="en-US" b="1" i="1" dirty="0" err="1">
                <a:solidFill>
                  <a:srgbClr val="FFC000"/>
                </a:solidFill>
              </a:rPr>
              <a:t>đình</a:t>
            </a:r>
            <a:r>
              <a:rPr lang="en-US" b="1" i="1" dirty="0">
                <a:solidFill>
                  <a:srgbClr val="FFC000"/>
                </a:solidFill>
              </a:rPr>
              <a:t> </a:t>
            </a:r>
            <a:r>
              <a:rPr lang="en-US" b="1" i="1" dirty="0" err="1">
                <a:solidFill>
                  <a:srgbClr val="FFC000"/>
                </a:solidFill>
              </a:rPr>
              <a:t>công</a:t>
            </a:r>
            <a:r>
              <a:rPr lang="en-US" b="1" i="1" dirty="0">
                <a:solidFill>
                  <a:srgbClr val="FFC000"/>
                </a:solidFill>
              </a:rPr>
              <a:t>, </a:t>
            </a:r>
            <a:r>
              <a:rPr lang="en-US" b="1" i="1" dirty="0" err="1">
                <a:solidFill>
                  <a:srgbClr val="FFC000"/>
                </a:solidFill>
              </a:rPr>
              <a:t>lãn</a:t>
            </a:r>
            <a:r>
              <a:rPr lang="en-US" b="1" i="1" dirty="0">
                <a:solidFill>
                  <a:srgbClr val="FFC000"/>
                </a:solidFill>
              </a:rPr>
              <a:t> </a:t>
            </a:r>
            <a:r>
              <a:rPr lang="en-US" b="1" i="1" dirty="0" err="1">
                <a:solidFill>
                  <a:srgbClr val="FFC000"/>
                </a:solidFill>
              </a:rPr>
              <a:t>công</a:t>
            </a:r>
            <a:r>
              <a:rPr lang="en-US" b="1" i="1" dirty="0">
                <a:solidFill>
                  <a:srgbClr val="FFC000"/>
                </a:solidFill>
              </a:rPr>
              <a:t> (</a:t>
            </a:r>
            <a:r>
              <a:rPr lang="en-US" b="1" i="1" dirty="0" err="1">
                <a:solidFill>
                  <a:srgbClr val="FFC000"/>
                </a:solidFill>
              </a:rPr>
              <a:t>giảm</a:t>
            </a:r>
            <a:r>
              <a:rPr lang="en-US" b="1" i="1" dirty="0">
                <a:solidFill>
                  <a:srgbClr val="FFC000"/>
                </a:solidFill>
              </a:rPr>
              <a:t> 429 </a:t>
            </a:r>
            <a:r>
              <a:rPr lang="en-US" b="1" i="1" dirty="0" err="1">
                <a:solidFill>
                  <a:srgbClr val="FFC000"/>
                </a:solidFill>
              </a:rPr>
              <a:t>vụ</a:t>
            </a:r>
            <a:r>
              <a:rPr lang="en-US" b="1" i="1" dirty="0">
                <a:solidFill>
                  <a:srgbClr val="FFC000"/>
                </a:solidFill>
              </a:rPr>
              <a:t> so </a:t>
            </a:r>
            <a:r>
              <a:rPr lang="en-US" b="1" i="1" dirty="0" err="1">
                <a:solidFill>
                  <a:srgbClr val="FFC000"/>
                </a:solidFill>
              </a:rPr>
              <a:t>với</a:t>
            </a:r>
            <a:r>
              <a:rPr lang="en-US" b="1" i="1" dirty="0">
                <a:solidFill>
                  <a:srgbClr val="FFC000"/>
                </a:solidFill>
              </a:rPr>
              <a:t> </a:t>
            </a:r>
            <a:r>
              <a:rPr lang="en-US" b="1" i="1" dirty="0" err="1">
                <a:solidFill>
                  <a:srgbClr val="FFC000"/>
                </a:solidFill>
              </a:rPr>
              <a:t>nhiệm</a:t>
            </a:r>
            <a:r>
              <a:rPr lang="en-US" b="1" i="1" dirty="0">
                <a:solidFill>
                  <a:srgbClr val="FFC000"/>
                </a:solidFill>
              </a:rPr>
              <a:t> </a:t>
            </a:r>
            <a:r>
              <a:rPr lang="en-US" b="1" i="1" dirty="0" err="1">
                <a:solidFill>
                  <a:srgbClr val="FFC000"/>
                </a:solidFill>
              </a:rPr>
              <a:t>kỳ</a:t>
            </a:r>
            <a:r>
              <a:rPr lang="en-US" b="1" i="1" dirty="0">
                <a:solidFill>
                  <a:srgbClr val="FFC000"/>
                </a:solidFill>
              </a:rPr>
              <a:t> </a:t>
            </a:r>
            <a:r>
              <a:rPr lang="en-US" b="1" i="1" dirty="0" err="1">
                <a:solidFill>
                  <a:srgbClr val="FFC000"/>
                </a:solidFill>
              </a:rPr>
              <a:t>trước</a:t>
            </a:r>
            <a:r>
              <a:rPr lang="en-US" b="1" i="1" dirty="0">
                <a:solidFill>
                  <a:srgbClr val="FFC000"/>
                </a:solidFill>
              </a:rPr>
              <a:t>)</a:t>
            </a:r>
            <a:endParaRPr lang="en-US" b="1" i="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47088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1"/>
            <a:ext cx="8654143" cy="979714"/>
          </a:xfrm>
        </p:spPr>
        <p:txBody>
          <a:bodyPr/>
          <a:lstStyle/>
          <a:p>
            <a:pPr algn="ctr"/>
            <a:r>
              <a:rPr lang="en-US" b="1" dirty="0" err="1">
                <a:solidFill>
                  <a:schemeClr val="bg1"/>
                </a:solidFill>
                <a:effectLst>
                  <a:outerShdw blurRad="38100" dist="38100" dir="2700000" algn="tl">
                    <a:srgbClr val="000000">
                      <a:alpha val="43137"/>
                    </a:srgbClr>
                  </a:outerShdw>
                </a:effectLst>
              </a:rPr>
              <a:t>KẾT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QUẢ</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4" name="TextBox 3">
            <a:extLst>
              <a:ext uri="{FF2B5EF4-FFF2-40B4-BE49-F238E27FC236}">
                <a16:creationId xmlns:a16="http://schemas.microsoft.com/office/drawing/2014/main" xmlns="" id="{8E4B18D0-6963-4FAD-8C5F-F25C63C1ED68}"/>
              </a:ext>
            </a:extLst>
          </p:cNvPr>
          <p:cNvSpPr txBox="1"/>
          <p:nvPr/>
        </p:nvSpPr>
        <p:spPr>
          <a:xfrm>
            <a:off x="2145890" y="1902542"/>
            <a:ext cx="9829799" cy="4154984"/>
          </a:xfrm>
          <a:prstGeom prst="rect">
            <a:avLst/>
          </a:prstGeom>
          <a:noFill/>
        </p:spPr>
        <p:txBody>
          <a:bodyPr wrap="square" rtlCol="0">
            <a:spAutoFit/>
          </a:bodyPr>
          <a:lstStyle/>
          <a:p>
            <a:pPr algn="just"/>
            <a:r>
              <a:rPr lang="en-US" sz="2400" b="1" dirty="0" err="1">
                <a:solidFill>
                  <a:srgbClr val="FFFF00"/>
                </a:solidFill>
                <a:effectLst>
                  <a:outerShdw blurRad="38100" dist="38100" dir="2700000" algn="tl">
                    <a:srgbClr val="000000">
                      <a:alpha val="43137"/>
                    </a:srgbClr>
                  </a:outerShdw>
                </a:effectLst>
              </a:rPr>
              <a:t>Thực</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hiện</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chức</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năng</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đại</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diện</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chăm</a:t>
            </a:r>
            <a:r>
              <a:rPr lang="en-US" sz="2400" b="1" dirty="0">
                <a:solidFill>
                  <a:srgbClr val="FFFF00"/>
                </a:solidFill>
                <a:effectLst>
                  <a:outerShdw blurRad="38100" dist="38100" dir="2700000" algn="tl">
                    <a:srgbClr val="000000">
                      <a:alpha val="43137"/>
                    </a:srgbClr>
                  </a:outerShdw>
                </a:effectLst>
              </a:rPr>
              <a:t> lo </a:t>
            </a:r>
            <a:r>
              <a:rPr lang="en-US" sz="2400" b="1" dirty="0" err="1">
                <a:solidFill>
                  <a:srgbClr val="FFFF00"/>
                </a:solidFill>
                <a:effectLst>
                  <a:outerShdw blurRad="38100" dist="38100" dir="2700000" algn="tl">
                    <a:srgbClr val="000000">
                      <a:alpha val="43137"/>
                    </a:srgbClr>
                  </a:outerShdw>
                </a:effectLst>
              </a:rPr>
              <a:t>thiết</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thực</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đời</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sống</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vật</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chất</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và</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tinh</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thần</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cho</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ĐV&amp;NLĐ</a:t>
            </a:r>
            <a:endParaRPr lang="en-US" sz="2400" b="1" dirty="0">
              <a:solidFill>
                <a:srgbClr val="FFFF00"/>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nl-NL" sz="2400" b="1" dirty="0">
                <a:solidFill>
                  <a:schemeClr val="bg1"/>
                </a:solidFill>
                <a:effectLst>
                  <a:outerShdw blurRad="38100" dist="38100" dir="2700000" algn="tl">
                    <a:srgbClr val="000000">
                      <a:alpha val="43137"/>
                    </a:srgbClr>
                  </a:outerShdw>
                </a:effectLst>
              </a:rPr>
              <a:t>Các hoạt động thăm hỏi, tặng quà, hỗ trợ nhà Mái ấm Công đoàn;</a:t>
            </a:r>
          </a:p>
          <a:p>
            <a:pPr marL="342900" indent="-342900" algn="just">
              <a:buFont typeface="Arial" panose="020B0604020202020204" pitchFamily="34" charset="0"/>
              <a:buChar char="•"/>
            </a:pPr>
            <a:r>
              <a:rPr lang="nl-NL" sz="2400" b="1" dirty="0">
                <a:solidFill>
                  <a:schemeClr val="bg1"/>
                </a:solidFill>
                <a:effectLst>
                  <a:outerShdw blurRad="38100" dist="38100" dir="2700000" algn="tl">
                    <a:srgbClr val="000000">
                      <a:alpha val="43137"/>
                    </a:srgbClr>
                  </a:outerShdw>
                </a:effectLst>
              </a:rPr>
              <a:t>Ký kết thực hiện các chương trình phúc lợi Đoàn viên;</a:t>
            </a:r>
          </a:p>
          <a:p>
            <a:pPr marL="342900" indent="-342900" algn="just">
              <a:buFont typeface="Arial" panose="020B0604020202020204" pitchFamily="34" charset="0"/>
              <a:buChar char="•"/>
            </a:pPr>
            <a:r>
              <a:rPr lang="nl-NL" sz="2400" b="1" dirty="0">
                <a:solidFill>
                  <a:schemeClr val="bg1"/>
                </a:solidFill>
                <a:effectLst>
                  <a:outerShdw blurRad="38100" dist="38100" dir="2700000" algn="tl">
                    <a:srgbClr val="000000">
                      <a:alpha val="43137"/>
                    </a:srgbClr>
                  </a:outerShdw>
                </a:effectLst>
              </a:rPr>
              <a:t>Các hoạt động tham quan, nghỉ dưỡng, tuyên dương khen thưởng;</a:t>
            </a:r>
          </a:p>
          <a:p>
            <a:pPr marL="342900" indent="-342900" algn="just">
              <a:buFont typeface="Arial" panose="020B0604020202020204" pitchFamily="34" charset="0"/>
              <a:buChar char="•"/>
            </a:pPr>
            <a:r>
              <a:rPr lang="nl-NL" sz="2400" b="1" dirty="0">
                <a:solidFill>
                  <a:schemeClr val="bg1"/>
                </a:solidFill>
                <a:effectLst>
                  <a:outerShdw blurRad="38100" dist="38100" dir="2700000" algn="tl">
                    <a:srgbClr val="000000">
                      <a:alpha val="43137"/>
                    </a:srgbClr>
                  </a:outerShdw>
                </a:effectLst>
              </a:rPr>
              <a:t>Các hoạt động văn hóa, văn nghệ, thể thao.</a:t>
            </a:r>
          </a:p>
          <a:p>
            <a:pPr algn="just"/>
            <a:endParaRPr lang="nl-NL" sz="2400" b="1" dirty="0">
              <a:solidFill>
                <a:schemeClr val="bg1"/>
              </a:solidFill>
              <a:effectLst>
                <a:outerShdw blurRad="38100" dist="38100" dir="2700000" algn="tl">
                  <a:srgbClr val="000000">
                    <a:alpha val="43137"/>
                  </a:srgbClr>
                </a:outerShdw>
              </a:effectLst>
            </a:endParaRPr>
          </a:p>
          <a:p>
            <a:pPr algn="just"/>
            <a:r>
              <a:rPr lang="nl-NL" sz="2400" b="1" dirty="0">
                <a:solidFill>
                  <a:schemeClr val="bg1"/>
                </a:solidFill>
                <a:effectLst>
                  <a:outerShdw blurRad="38100" dist="38100" dir="2700000" algn="tl">
                    <a:srgbClr val="000000">
                      <a:alpha val="43137"/>
                    </a:srgbClr>
                  </a:outerShdw>
                </a:effectLst>
              </a:rPr>
              <a:t>Một số hoạt động điểm nhấn như Tết Sum vầy, Tết Lao động, Tháng Công nhân, Tuần lễ văn hóa Công nhân, Hội thi văn nghệ thể thao CNVCLĐ, liên hoan doanh nghiệp đạt chuẩn văn hóa, Biểu dương các phong trào thi đua, tuyên dương các tập thể cá nhân tiêu biểu xuất sắc...</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7212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1"/>
            <a:ext cx="8654143" cy="979714"/>
          </a:xfrm>
        </p:spPr>
        <p:txBody>
          <a:bodyPr/>
          <a:lstStyle/>
          <a:p>
            <a:pPr algn="ctr"/>
            <a:r>
              <a:rPr lang="en-US" b="1" dirty="0" err="1">
                <a:solidFill>
                  <a:schemeClr val="bg1"/>
                </a:solidFill>
                <a:effectLst>
                  <a:outerShdw blurRad="38100" dist="38100" dir="2700000" algn="tl">
                    <a:srgbClr val="000000">
                      <a:alpha val="43137"/>
                    </a:srgbClr>
                  </a:outerShdw>
                </a:effectLst>
              </a:rPr>
              <a:t>KẾT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QUẢ</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4" name="TextBox 3">
            <a:extLst>
              <a:ext uri="{FF2B5EF4-FFF2-40B4-BE49-F238E27FC236}">
                <a16:creationId xmlns:a16="http://schemas.microsoft.com/office/drawing/2014/main" xmlns="" id="{8E4B18D0-6963-4FAD-8C5F-F25C63C1ED68}"/>
              </a:ext>
            </a:extLst>
          </p:cNvPr>
          <p:cNvSpPr txBox="1"/>
          <p:nvPr/>
        </p:nvSpPr>
        <p:spPr>
          <a:xfrm>
            <a:off x="2111827" y="1600200"/>
            <a:ext cx="9829799" cy="4524315"/>
          </a:xfrm>
          <a:prstGeom prst="rect">
            <a:avLst/>
          </a:prstGeom>
          <a:noFill/>
        </p:spPr>
        <p:txBody>
          <a:bodyPr wrap="square" rtlCol="0">
            <a:spAutoFit/>
          </a:bodyPr>
          <a:lstStyle/>
          <a:p>
            <a:pPr algn="just"/>
            <a:r>
              <a:rPr lang="en-US" sz="2400" b="1" dirty="0">
                <a:solidFill>
                  <a:srgbClr val="FFFF00"/>
                </a:solidFill>
                <a:effectLst>
                  <a:outerShdw blurRad="38100" dist="38100" dir="2700000" algn="tl">
                    <a:srgbClr val="000000">
                      <a:alpha val="43137"/>
                    </a:srgbClr>
                  </a:outerShdw>
                </a:effectLst>
              </a:rPr>
              <a:t>Công </a:t>
            </a:r>
            <a:r>
              <a:rPr lang="en-US" sz="2400" b="1" dirty="0" err="1">
                <a:solidFill>
                  <a:srgbClr val="FFFF00"/>
                </a:solidFill>
                <a:effectLst>
                  <a:outerShdw blurRad="38100" dist="38100" dir="2700000" algn="tl">
                    <a:srgbClr val="000000">
                      <a:alpha val="43137"/>
                    </a:srgbClr>
                  </a:outerShdw>
                </a:effectLst>
              </a:rPr>
              <a:t>tác</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tuyên</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truyền</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giáo</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dục</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có</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nhiều</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giải</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pháp</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mô</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hình</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hiệu</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quả</a:t>
            </a:r>
            <a:endParaRPr lang="en-US" sz="2400" b="1" dirty="0">
              <a:solidFill>
                <a:srgbClr val="FFFF00"/>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nl-NL" sz="2400" b="1" dirty="0">
                <a:solidFill>
                  <a:schemeClr val="bg1"/>
                </a:solidFill>
                <a:effectLst>
                  <a:outerShdw blurRad="38100" dist="38100" dir="2700000" algn="tl">
                    <a:srgbClr val="000000">
                      <a:alpha val="43137"/>
                    </a:srgbClr>
                  </a:outerShdw>
                </a:effectLst>
              </a:rPr>
              <a:t>Tuyên truyền phổ biến pháp luật, nâng cao nhận thức chính trị cho ĐV&amp;NLĐ để có thể tự bảo vệ mình và hỗ trợ cho ĐV&amp;NLĐ khác. </a:t>
            </a:r>
          </a:p>
          <a:p>
            <a:pPr marL="342900" indent="-342900" algn="just">
              <a:buFont typeface="Arial" panose="020B0604020202020204" pitchFamily="34" charset="0"/>
              <a:buChar char="•"/>
            </a:pPr>
            <a:r>
              <a:rPr lang="nl-NL" sz="2400" b="1" dirty="0">
                <a:solidFill>
                  <a:schemeClr val="bg1"/>
                </a:solidFill>
                <a:effectLst>
                  <a:outerShdw blurRad="38100" dist="38100" dir="2700000" algn="tl">
                    <a:srgbClr val="000000">
                      <a:alpha val="43137"/>
                    </a:srgbClr>
                  </a:outerShdw>
                </a:effectLst>
              </a:rPr>
              <a:t>Phố biến, giáo dục kiến thức pháp luật, kỹ năng nghiệp vụ chuyên môn cho CB CĐ để họ thật sự trở thành người bạn, là chỗ dựa cho ĐV&amp;NLĐ khi quyền lợi bị xâm phạm</a:t>
            </a:r>
          </a:p>
          <a:p>
            <a:pPr marL="342900" indent="-342900" algn="just">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Công </a:t>
            </a:r>
            <a:r>
              <a:rPr lang="en-US" sz="2400" b="1" dirty="0" err="1">
                <a:solidFill>
                  <a:schemeClr val="bg1"/>
                </a:solidFill>
                <a:effectLst>
                  <a:outerShdw blurRad="38100" dist="38100" dir="2700000" algn="tl">
                    <a:srgbClr val="000000">
                      <a:alpha val="43137"/>
                    </a:srgbClr>
                  </a:outerShdw>
                </a:effectLst>
              </a:rPr>
              <a:t>tác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phối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hợp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với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các</a:t>
            </a:r>
            <a:r>
              <a:rPr lang="en-US" sz="2400" b="1" dirty="0">
                <a:solidFill>
                  <a:schemeClr val="bg1"/>
                </a:solidFill>
                <a:effectLst>
                  <a:outerShdw blurRad="38100" dist="38100" dir="2700000" algn="tl">
                    <a:srgbClr val="000000">
                      <a:alpha val="43137"/>
                    </a:srgbClr>
                  </a:outerShdw>
                </a:effectLst>
              </a:rPr>
              <a:t> cơ </a:t>
            </a:r>
            <a:r>
              <a:rPr lang="en-US" sz="2400" b="1" dirty="0" err="1">
                <a:solidFill>
                  <a:schemeClr val="bg1"/>
                </a:solidFill>
                <a:effectLst>
                  <a:outerShdw blurRad="38100" dist="38100" dir="2700000" algn="tl">
                    <a:srgbClr val="000000">
                      <a:alpha val="43137"/>
                    </a:srgbClr>
                  </a:outerShdw>
                </a:effectLst>
              </a:rPr>
              <a:t>quan</a:t>
            </a:r>
            <a:r>
              <a:rPr lang="en-US" sz="2400" b="1" dirty="0">
                <a:solidFill>
                  <a:schemeClr val="bg1"/>
                </a:solidFill>
                <a:effectLst>
                  <a:outerShdw blurRad="38100" dist="38100" dir="2700000" algn="tl">
                    <a:srgbClr val="000000">
                      <a:alpha val="43137"/>
                    </a:srgbClr>
                  </a:outerShdw>
                </a:effectLst>
              </a:rPr>
              <a:t> báo </a:t>
            </a:r>
            <a:r>
              <a:rPr lang="en-US" sz="2400" b="1" dirty="0" err="1">
                <a:solidFill>
                  <a:schemeClr val="bg1"/>
                </a:solidFill>
                <a:effectLst>
                  <a:outerShdw blurRad="38100" dist="38100" dir="2700000" algn="tl">
                    <a:srgbClr val="000000">
                      <a:alpha val="43137"/>
                    </a:srgbClr>
                  </a:outerShdw>
                </a:effectLst>
              </a:rPr>
              <a:t>chí</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trung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ương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thực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hiện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chặt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chẽ</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khai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có</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hiệu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quả</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thông</a:t>
            </a:r>
            <a:r>
              <a:rPr lang="en-US" sz="2400" b="1" dirty="0">
                <a:solidFill>
                  <a:schemeClr val="bg1"/>
                </a:solidFill>
                <a:effectLst>
                  <a:outerShdw blurRad="38100" dist="38100" dir="2700000" algn="tl">
                    <a:srgbClr val="000000">
                      <a:alpha val="43137"/>
                    </a:srgbClr>
                  </a:outerShdw>
                </a:effectLst>
              </a:rPr>
              <a:t> tin </a:t>
            </a:r>
            <a:r>
              <a:rPr lang="en-US" sz="2400" b="1" dirty="0" err="1">
                <a:solidFill>
                  <a:schemeClr val="bg1"/>
                </a:solidFill>
                <a:effectLst>
                  <a:outerShdw blurRad="38100" dist="38100" dir="2700000" algn="tl">
                    <a:srgbClr val="000000">
                      <a:alpha val="43137"/>
                    </a:srgbClr>
                  </a:outerShdw>
                </a:effectLst>
              </a:rPr>
              <a:t>tuyên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truyền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về</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đời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sống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người</a:t>
            </a:r>
            <a:r>
              <a:rPr lang="en-US" sz="2400" b="1" dirty="0">
                <a:solidFill>
                  <a:schemeClr val="bg1"/>
                </a:solidFill>
                <a:effectLst>
                  <a:outerShdw blurRad="38100" dist="38100" dir="2700000" algn="tl">
                    <a:srgbClr val="000000">
                      <a:alpha val="43137"/>
                    </a:srgbClr>
                  </a:outerShdw>
                </a:effectLst>
              </a:rPr>
              <a:t> lao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hoạt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Công </a:t>
            </a:r>
            <a:r>
              <a:rPr lang="en-US" sz="2400" b="1" dirty="0" err="1">
                <a:solidFill>
                  <a:schemeClr val="bg1"/>
                </a:solidFill>
                <a:effectLst>
                  <a:outerShdw blurRad="38100" dist="38100" dir="2700000" algn="tl">
                    <a:srgbClr val="000000">
                      <a:alpha val="43137"/>
                    </a:srgbClr>
                  </a:outerShdw>
                </a:effectLst>
              </a:rPr>
              <a:t>đoàn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đồng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thời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phản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ánh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kịp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thời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những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vấn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đề</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bức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xúc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người</a:t>
            </a:r>
            <a:r>
              <a:rPr lang="en-US" sz="2400" b="1" dirty="0">
                <a:solidFill>
                  <a:schemeClr val="bg1"/>
                </a:solidFill>
                <a:effectLst>
                  <a:outerShdw blurRad="38100" dist="38100" dir="2700000" algn="tl">
                    <a:srgbClr val="000000">
                      <a:alpha val="43137"/>
                    </a:srgbClr>
                  </a:outerShdw>
                </a:effectLst>
              </a:rPr>
              <a:t> lao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quan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tâm</a:t>
            </a:r>
            <a:r>
              <a:rPr lang="en-US" sz="2400" b="1" dirty="0">
                <a:solidFill>
                  <a:schemeClr val="bg1"/>
                </a:solidFill>
                <a:effectLst>
                  <a:outerShdw blurRad="38100" dist="38100" dir="2700000" algn="tl">
                    <a:srgbClr val="000000">
                      <a:alpha val="43137"/>
                    </a:srgbClr>
                  </a:outerShdw>
                </a:effectLst>
              </a:rPr>
              <a:t>.</a:t>
            </a:r>
          </a:p>
          <a:p>
            <a:pPr marL="342900" indent="-342900" algn="just">
              <a:buFont typeface="Arial" panose="020B0604020202020204" pitchFamily="34" charset="0"/>
              <a:buChar char="•"/>
            </a:pPr>
            <a:r>
              <a:rPr lang="nl-NL" sz="2400" b="1" dirty="0">
                <a:solidFill>
                  <a:schemeClr val="bg1"/>
                </a:solidFill>
                <a:effectLst>
                  <a:outerShdw blurRad="38100" dist="38100" dir="2700000" algn="tl">
                    <a:srgbClr val="000000">
                      <a:alpha val="43137"/>
                    </a:srgbClr>
                  </a:outerShdw>
                </a:effectLst>
              </a:rPr>
              <a:t>Nắm bắt thông tin kịp thời về diễn biến tư tưởng, tâm tư, nguyện vọng của ĐV&amp;NLĐ.</a:t>
            </a: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04218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231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1"/>
            <a:ext cx="8654143" cy="979714"/>
          </a:xfrm>
        </p:spPr>
        <p:txBody>
          <a:bodyPr/>
          <a:lstStyle/>
          <a:p>
            <a:pPr algn="ctr"/>
            <a:r>
              <a:rPr lang="en-US" b="1" dirty="0" err="1">
                <a:solidFill>
                  <a:schemeClr val="bg1"/>
                </a:solidFill>
                <a:effectLst>
                  <a:outerShdw blurRad="38100" dist="38100" dir="2700000" algn="tl">
                    <a:srgbClr val="000000">
                      <a:alpha val="43137"/>
                    </a:srgbClr>
                  </a:outerShdw>
                </a:effectLst>
              </a:rPr>
              <a:t>KẾT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QUẢ</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4" name="TextBox 3">
            <a:extLst>
              <a:ext uri="{FF2B5EF4-FFF2-40B4-BE49-F238E27FC236}">
                <a16:creationId xmlns:a16="http://schemas.microsoft.com/office/drawing/2014/main" xmlns="" id="{8E4B18D0-6963-4FAD-8C5F-F25C63C1ED68}"/>
              </a:ext>
            </a:extLst>
          </p:cNvPr>
          <p:cNvSpPr txBox="1"/>
          <p:nvPr/>
        </p:nvSpPr>
        <p:spPr>
          <a:xfrm>
            <a:off x="2111827" y="1600200"/>
            <a:ext cx="9829799" cy="4801314"/>
          </a:xfrm>
          <a:prstGeom prst="rect">
            <a:avLst/>
          </a:prstGeom>
          <a:noFill/>
        </p:spPr>
        <p:txBody>
          <a:bodyPr wrap="square" rtlCol="0">
            <a:spAutoFit/>
          </a:bodyPr>
          <a:lstStyle/>
          <a:p>
            <a:pPr algn="just"/>
            <a:r>
              <a:rPr lang="en-US" sz="2400" b="1" dirty="0">
                <a:solidFill>
                  <a:srgbClr val="FFFF00"/>
                </a:solidFill>
                <a:effectLst>
                  <a:outerShdw blurRad="38100" dist="38100" dir="2700000" algn="tl">
                    <a:srgbClr val="000000">
                      <a:alpha val="43137"/>
                    </a:srgbClr>
                  </a:outerShdw>
                </a:effectLst>
              </a:rPr>
              <a:t>Công </a:t>
            </a:r>
            <a:r>
              <a:rPr lang="en-US" sz="2400" b="1" dirty="0" err="1">
                <a:solidFill>
                  <a:srgbClr val="FFFF00"/>
                </a:solidFill>
                <a:effectLst>
                  <a:outerShdw blurRad="38100" dist="38100" dir="2700000" algn="tl">
                    <a:srgbClr val="000000">
                      <a:alpha val="43137"/>
                    </a:srgbClr>
                  </a:outerShdw>
                </a:effectLst>
              </a:rPr>
              <a:t>tác</a:t>
            </a:r>
            <a:r>
              <a:rPr lang="en-US" sz="2400" b="1" dirty="0">
                <a:solidFill>
                  <a:srgbClr val="FFFF00"/>
                </a:solidFill>
                <a:effectLst>
                  <a:outerShdw blurRad="38100" dist="38100" dir="2700000" algn="tl">
                    <a:srgbClr val="000000">
                      <a:alpha val="43137"/>
                    </a:srgbClr>
                  </a:outerShdw>
                </a:effectLst>
              </a:rPr>
              <a:t> </a:t>
            </a:r>
            <a:r>
              <a:rPr lang="nl-NL" sz="2400" b="1" dirty="0">
                <a:solidFill>
                  <a:srgbClr val="FFFF00"/>
                </a:solidFill>
                <a:effectLst>
                  <a:outerShdw blurRad="38100" dist="38100" dir="2700000" algn="tl">
                    <a:srgbClr val="000000">
                      <a:alpha val="43137"/>
                    </a:srgbClr>
                  </a:outerShdw>
                </a:effectLst>
              </a:rPr>
              <a:t>phát triển đoàn viên, xây dựng tổ chức Công đoàn được chú trọng thực hiện có hiệu quả</a:t>
            </a:r>
          </a:p>
          <a:p>
            <a:pPr marL="342900" indent="-342900" algn="just">
              <a:buFont typeface="Arial" panose="020B0604020202020204" pitchFamily="34" charset="0"/>
              <a:buChar char="•"/>
            </a:pPr>
            <a:r>
              <a:rPr lang="nl-NL" sz="2400" b="1" dirty="0">
                <a:solidFill>
                  <a:schemeClr val="bg1"/>
                </a:solidFill>
                <a:effectLst>
                  <a:outerShdw blurRad="38100" dist="38100" dir="2700000" algn="tl">
                    <a:srgbClr val="000000">
                      <a:alpha val="43137"/>
                    </a:srgbClr>
                  </a:outerShdw>
                </a:effectLst>
              </a:rPr>
              <a:t>Số lượng CĐCS và ĐV thực tăng so với đầu nhiệm kỳ vượt chỉ tiêu Nghị quyết đề ra.</a:t>
            </a:r>
          </a:p>
          <a:p>
            <a:pPr marL="342900" indent="-342900" algn="just">
              <a:buFont typeface="Arial" panose="020B0604020202020204" pitchFamily="34" charset="0"/>
              <a:buChar char="•"/>
            </a:pPr>
            <a:r>
              <a:rPr lang="nl-NL" sz="2400" b="1" dirty="0">
                <a:solidFill>
                  <a:schemeClr val="bg1"/>
                </a:solidFill>
                <a:effectLst>
                  <a:outerShdw blurRad="38100" dist="38100" dir="2700000" algn="tl">
                    <a:srgbClr val="000000">
                      <a:alpha val="43137"/>
                    </a:srgbClr>
                  </a:outerShdw>
                </a:effectLst>
              </a:rPr>
              <a:t>Công tác cán bộ được quan tâm đầu tư, chuẩn hóa về chuyên môn và từng bước nâng cao lý luận chính trị đội ngũ CBCĐ, nhất là ở cơ sở</a:t>
            </a:r>
            <a:r>
              <a:rPr lang="pt-BR" sz="2400" b="1" dirty="0">
                <a:solidFill>
                  <a:schemeClr val="bg1"/>
                </a:solidFill>
                <a:effectLst>
                  <a:outerShdw blurRad="38100" dist="38100" dir="2700000" algn="tl">
                    <a:srgbClr val="000000">
                      <a:alpha val="43137"/>
                    </a:srgbClr>
                  </a:outerShdw>
                </a:effectLst>
              </a:rPr>
              <a:t>.</a:t>
            </a:r>
            <a:endParaRPr lang="en-US" sz="2400" b="1" dirty="0">
              <a:solidFill>
                <a:schemeClr val="bg1"/>
              </a:solidFill>
              <a:effectLst>
                <a:outerShdw blurRad="38100" dist="38100" dir="2700000" algn="tl">
                  <a:srgbClr val="000000">
                    <a:alpha val="43137"/>
                  </a:srgbClr>
                </a:outerShdw>
              </a:effectLst>
            </a:endParaRPr>
          </a:p>
          <a:p>
            <a:pPr algn="just"/>
            <a:r>
              <a:rPr lang="nl-NL" b="1" i="1" dirty="0">
                <a:solidFill>
                  <a:srgbClr val="FFC000"/>
                </a:solidFill>
                <a:effectLst>
                  <a:outerShdw blurRad="38100" dist="38100" dir="2700000" algn="tl">
                    <a:srgbClr val="000000">
                      <a:alpha val="43137"/>
                    </a:srgbClr>
                  </a:outerShdw>
                </a:effectLst>
              </a:rPr>
              <a:t>Trong nhiệm kỳ, kết nạp 376.045 ĐV, thành lập 788 CĐCS, thực tăng 227.104 đoàn viên và 402 CĐCS, đạt 151,4% chỉ tiêu phát triển đoàn viên do Đại hội IX Công đoàn tỉnh đề ra và đạt 117,1% chỉ tiêu do Tổng Liên đoàn giao. Tính đến cuối năm 2017, toàn tỉnh có 2.882 CĐCS với 686.442 ĐV, đạt tỷ lệ 94,17%. </a:t>
            </a:r>
            <a:r>
              <a:rPr lang="en-US" b="1" i="1" dirty="0">
                <a:solidFill>
                  <a:srgbClr val="FFC000"/>
                </a:solidFill>
                <a:effectLst>
                  <a:outerShdw blurRad="38100" dist="38100" dir="2700000" algn="tl">
                    <a:srgbClr val="000000">
                      <a:alpha val="43137"/>
                    </a:srgbClr>
                  </a:outerShdw>
                </a:effectLst>
              </a:rPr>
              <a:t>Đoàn </a:t>
            </a:r>
            <a:r>
              <a:rPr lang="en-US" b="1" i="1" dirty="0" err="1">
                <a:solidFill>
                  <a:srgbClr val="FFC000"/>
                </a:solidFill>
                <a:effectLst>
                  <a:outerShdw blurRad="38100" dist="38100" dir="2700000" algn="tl">
                    <a:srgbClr val="000000">
                      <a:alpha val="43137"/>
                    </a:srgbClr>
                  </a:outerShdw>
                </a:effectLst>
              </a:rPr>
              <a:t>viên</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nòng</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cốt</a:t>
            </a:r>
            <a:r>
              <a:rPr lang="en-US" b="1" i="1" dirty="0">
                <a:solidFill>
                  <a:srgbClr val="FFC000"/>
                </a:solidFill>
                <a:effectLst>
                  <a:outerShdw blurRad="38100" dist="38100" dir="2700000" algn="tl">
                    <a:srgbClr val="000000">
                      <a:alpha val="43137"/>
                    </a:srgbClr>
                  </a:outerShdw>
                </a:effectLst>
              </a:rPr>
              <a:t> 44,5%, </a:t>
            </a:r>
            <a:r>
              <a:rPr lang="en-US" b="1" i="1" dirty="0" err="1">
                <a:solidFill>
                  <a:srgbClr val="FFC000"/>
                </a:solidFill>
                <a:effectLst>
                  <a:outerShdw blurRad="38100" dist="38100" dir="2700000" algn="tl">
                    <a:srgbClr val="000000">
                      <a:alpha val="43137"/>
                    </a:srgbClr>
                  </a:outerShdw>
                </a:effectLst>
              </a:rPr>
              <a:t>đạt</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chỉ</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tiêu</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đề</a:t>
            </a:r>
            <a:r>
              <a:rPr lang="en-US" b="1" i="1" dirty="0">
                <a:solidFill>
                  <a:srgbClr val="FFC000"/>
                </a:solidFill>
                <a:effectLst>
                  <a:outerShdw blurRad="38100" dist="38100" dir="2700000" algn="tl">
                    <a:srgbClr val="000000">
                      <a:alpha val="43137"/>
                    </a:srgbClr>
                  </a:outerShdw>
                </a:effectLst>
              </a:rPr>
              <a:t> ra.</a:t>
            </a:r>
          </a:p>
          <a:p>
            <a:pPr algn="just"/>
            <a:r>
              <a:rPr lang="en-US" b="1" i="1" dirty="0" err="1">
                <a:solidFill>
                  <a:srgbClr val="FFC000"/>
                </a:solidFill>
                <a:effectLst>
                  <a:outerShdw blurRad="38100" dist="38100" dir="2700000" algn="tl">
                    <a:srgbClr val="000000">
                      <a:alpha val="43137"/>
                    </a:srgbClr>
                  </a:outerShdw>
                </a:effectLst>
              </a:rPr>
              <a:t>Trong</a:t>
            </a:r>
            <a:r>
              <a:rPr lang="en-US" b="1" i="1" dirty="0">
                <a:solidFill>
                  <a:srgbClr val="FFC000"/>
                </a:solidFill>
                <a:effectLst>
                  <a:outerShdw blurRad="38100" dist="38100" dir="2700000" algn="tl">
                    <a:srgbClr val="000000">
                      <a:alpha val="43137"/>
                    </a:srgbClr>
                  </a:outerShdw>
                </a:effectLst>
              </a:rPr>
              <a:t> 5 </a:t>
            </a:r>
            <a:r>
              <a:rPr lang="en-US" b="1" i="1" dirty="0" err="1">
                <a:solidFill>
                  <a:srgbClr val="FFC000"/>
                </a:solidFill>
                <a:effectLst>
                  <a:outerShdw blurRad="38100" dist="38100" dir="2700000" algn="tl">
                    <a:srgbClr val="000000">
                      <a:alpha val="43137"/>
                    </a:srgbClr>
                  </a:outerShdw>
                </a:effectLst>
              </a:rPr>
              <a:t>năm</a:t>
            </a:r>
            <a:r>
              <a:rPr lang="en-US" b="1" i="1" dirty="0">
                <a:solidFill>
                  <a:srgbClr val="FFC000"/>
                </a:solidFill>
                <a:effectLst>
                  <a:outerShdw blurRad="38100" dist="38100" dir="2700000" algn="tl">
                    <a:srgbClr val="000000">
                      <a:alpha val="43137"/>
                    </a:srgbClr>
                  </a:outerShdw>
                </a:effectLst>
              </a:rPr>
              <a:t> qua, </a:t>
            </a:r>
            <a:r>
              <a:rPr lang="en-US" b="1" i="1" dirty="0" err="1">
                <a:solidFill>
                  <a:srgbClr val="FFC000"/>
                </a:solidFill>
                <a:effectLst>
                  <a:outerShdw blurRad="38100" dist="38100" dir="2700000" algn="tl">
                    <a:srgbClr val="000000">
                      <a:alpha val="43137"/>
                    </a:srgbClr>
                  </a:outerShdw>
                </a:effectLst>
              </a:rPr>
              <a:t>các</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cấp</a:t>
            </a:r>
            <a:r>
              <a:rPr lang="en-US" b="1" i="1" dirty="0">
                <a:solidFill>
                  <a:srgbClr val="FFC000"/>
                </a:solidFill>
                <a:effectLst>
                  <a:outerShdw blurRad="38100" dist="38100" dir="2700000" algn="tl">
                    <a:srgbClr val="000000">
                      <a:alpha val="43137"/>
                    </a:srgbClr>
                  </a:outerShdw>
                </a:effectLst>
              </a:rPr>
              <a:t> Công </a:t>
            </a:r>
            <a:r>
              <a:rPr lang="en-US" b="1" i="1" dirty="0" err="1">
                <a:solidFill>
                  <a:srgbClr val="FFC000"/>
                </a:solidFill>
                <a:effectLst>
                  <a:outerShdw blurRad="38100" dist="38100" dir="2700000" algn="tl">
                    <a:srgbClr val="000000">
                      <a:alpha val="43137"/>
                    </a:srgbClr>
                  </a:outerShdw>
                </a:effectLst>
              </a:rPr>
              <a:t>đoàn</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đã</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tổ</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chứchơn</a:t>
            </a:r>
            <a:r>
              <a:rPr lang="en-US" b="1" i="1" dirty="0">
                <a:solidFill>
                  <a:srgbClr val="FFC000"/>
                </a:solidFill>
                <a:effectLst>
                  <a:outerShdw blurRad="38100" dist="38100" dir="2700000" algn="tl">
                    <a:srgbClr val="000000">
                      <a:alpha val="43137"/>
                    </a:srgbClr>
                  </a:outerShdw>
                </a:effectLst>
              </a:rPr>
              <a:t> 350 </a:t>
            </a:r>
            <a:r>
              <a:rPr lang="en-US" b="1" i="1" dirty="0" err="1">
                <a:solidFill>
                  <a:srgbClr val="FFC000"/>
                </a:solidFill>
                <a:effectLst>
                  <a:outerShdw blurRad="38100" dist="38100" dir="2700000" algn="tl">
                    <a:srgbClr val="000000">
                      <a:alpha val="43137"/>
                    </a:srgbClr>
                  </a:outerShdw>
                </a:effectLst>
              </a:rPr>
              <a:t>lớp</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bồi</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dưỡng</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nghiệp</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vụ</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cho</a:t>
            </a:r>
            <a:r>
              <a:rPr lang="en-US" b="1" i="1" dirty="0">
                <a:solidFill>
                  <a:srgbClr val="FFC000"/>
                </a:solidFill>
                <a:effectLst>
                  <a:outerShdw blurRad="38100" dist="38100" dir="2700000" algn="tl">
                    <a:srgbClr val="000000">
                      <a:alpha val="43137"/>
                    </a:srgbClr>
                  </a:outerShdw>
                </a:effectLst>
              </a:rPr>
              <a:t> 27.987 </a:t>
            </a:r>
            <a:r>
              <a:rPr lang="en-US" b="1" i="1" dirty="0" err="1">
                <a:solidFill>
                  <a:srgbClr val="FFC000"/>
                </a:solidFill>
                <a:effectLst>
                  <a:outerShdw blurRad="38100" dist="38100" dir="2700000" algn="tl">
                    <a:srgbClr val="000000">
                      <a:alpha val="43137"/>
                    </a:srgbClr>
                  </a:outerShdw>
                </a:effectLst>
              </a:rPr>
              <a:t>lượt</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cán</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bộ</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từ</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tổ</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trưởng</a:t>
            </a:r>
            <a:r>
              <a:rPr lang="en-US" b="1" i="1" dirty="0">
                <a:solidFill>
                  <a:srgbClr val="FFC000"/>
                </a:solidFill>
                <a:effectLst>
                  <a:outerShdw blurRad="38100" dist="38100" dir="2700000" algn="tl">
                    <a:srgbClr val="000000">
                      <a:alpha val="43137"/>
                    </a:srgbClr>
                  </a:outerShdw>
                </a:effectLst>
              </a:rPr>
              <a:t> Công </a:t>
            </a:r>
            <a:r>
              <a:rPr lang="en-US" b="1" i="1" dirty="0" err="1">
                <a:solidFill>
                  <a:srgbClr val="FFC000"/>
                </a:solidFill>
                <a:effectLst>
                  <a:outerShdw blurRad="38100" dist="38100" dir="2700000" algn="tl">
                    <a:srgbClr val="000000">
                      <a:alpha val="43137"/>
                    </a:srgbClr>
                  </a:outerShdw>
                </a:effectLst>
              </a:rPr>
              <a:t>đoàn</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trở</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lên</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vượt</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chỉ</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tiêu</a:t>
            </a:r>
            <a:r>
              <a:rPr lang="en-US" b="1" i="1" dirty="0">
                <a:solidFill>
                  <a:srgbClr val="FFC000"/>
                </a:solidFill>
                <a:effectLst>
                  <a:outerShdw blurRad="38100" dist="38100" dir="2700000" algn="tl">
                    <a:srgbClr val="000000">
                      <a:alpha val="43137"/>
                    </a:srgbClr>
                  </a:outerShdw>
                </a:effectLst>
              </a:rPr>
              <a:t>); 02 </a:t>
            </a:r>
            <a:r>
              <a:rPr lang="en-US" b="1" i="1" dirty="0" err="1">
                <a:solidFill>
                  <a:srgbClr val="FFC000"/>
                </a:solidFill>
                <a:effectLst>
                  <a:outerShdw blurRad="38100" dist="38100" dir="2700000" algn="tl">
                    <a:srgbClr val="000000">
                      <a:alpha val="43137"/>
                    </a:srgbClr>
                  </a:outerShdw>
                </a:effectLst>
              </a:rPr>
              <a:t>lớp</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Đại</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học</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phần</a:t>
            </a:r>
            <a:r>
              <a:rPr lang="en-US" b="1" i="1" dirty="0">
                <a:solidFill>
                  <a:srgbClr val="FFC000"/>
                </a:solidFill>
                <a:effectLst>
                  <a:outerShdw blurRad="38100" dist="38100" dir="2700000" algn="tl">
                    <a:srgbClr val="000000">
                      <a:alpha val="43137"/>
                    </a:srgbClr>
                  </a:outerShdw>
                </a:effectLst>
              </a:rPr>
              <a:t> Công </a:t>
            </a:r>
            <a:r>
              <a:rPr lang="en-US" b="1" i="1" dirty="0" err="1">
                <a:solidFill>
                  <a:srgbClr val="FFC000"/>
                </a:solidFill>
                <a:effectLst>
                  <a:outerShdw blurRad="38100" dist="38100" dir="2700000" algn="tl">
                    <a:srgbClr val="000000">
                      <a:alpha val="43137"/>
                    </a:srgbClr>
                  </a:outerShdw>
                </a:effectLst>
              </a:rPr>
              <a:t>đoàn</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cho</a:t>
            </a:r>
            <a:r>
              <a:rPr lang="en-US" b="1" i="1" dirty="0">
                <a:solidFill>
                  <a:srgbClr val="FFC000"/>
                </a:solidFill>
                <a:effectLst>
                  <a:outerShdw blurRad="38100" dist="38100" dir="2700000" algn="tl">
                    <a:srgbClr val="000000">
                      <a:alpha val="43137"/>
                    </a:srgbClr>
                  </a:outerShdw>
                </a:effectLst>
              </a:rPr>
              <a:t> 236 </a:t>
            </a:r>
            <a:r>
              <a:rPr lang="en-US" b="1" i="1" dirty="0" err="1">
                <a:solidFill>
                  <a:srgbClr val="FFC000"/>
                </a:solidFill>
                <a:effectLst>
                  <a:outerShdw blurRad="38100" dist="38100" dir="2700000" algn="tl">
                    <a:srgbClr val="000000">
                      <a:alpha val="43137"/>
                    </a:srgbClr>
                  </a:outerShdw>
                </a:effectLst>
              </a:rPr>
              <a:t>cán</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bộ;101</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cán</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bộ</a:t>
            </a:r>
            <a:r>
              <a:rPr lang="en-US" b="1" i="1" dirty="0">
                <a:solidFill>
                  <a:srgbClr val="FFC000"/>
                </a:solidFill>
                <a:effectLst>
                  <a:outerShdw blurRad="38100" dist="38100" dir="2700000" algn="tl">
                    <a:srgbClr val="000000">
                      <a:alpha val="43137"/>
                    </a:srgbClr>
                  </a:outerShdw>
                </a:effectLst>
              </a:rPr>
              <a:t> Công </a:t>
            </a:r>
            <a:r>
              <a:rPr lang="en-US" b="1" i="1" dirty="0" err="1">
                <a:solidFill>
                  <a:srgbClr val="FFC000"/>
                </a:solidFill>
                <a:effectLst>
                  <a:outerShdw blurRad="38100" dist="38100" dir="2700000" algn="tl">
                    <a:srgbClr val="000000">
                      <a:alpha val="43137"/>
                    </a:srgbClr>
                  </a:outerShdw>
                </a:effectLst>
              </a:rPr>
              <a:t>đoàn</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tham</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gia</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các</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lớp</a:t>
            </a:r>
            <a:r>
              <a:rPr lang="en-US" b="1" i="1" dirty="0">
                <a:solidFill>
                  <a:srgbClr val="FFC000"/>
                </a:solidFill>
                <a:effectLst>
                  <a:outerShdw blurRad="38100" dist="38100" dir="2700000" algn="tl">
                    <a:srgbClr val="000000">
                      <a:alpha val="43137"/>
                    </a:srgbClr>
                  </a:outerShdw>
                </a:effectLst>
              </a:rPr>
              <a:t> Trung </a:t>
            </a:r>
            <a:r>
              <a:rPr lang="en-US" b="1" i="1" dirty="0" err="1">
                <a:solidFill>
                  <a:srgbClr val="FFC000"/>
                </a:solidFill>
                <a:effectLst>
                  <a:outerShdw blurRad="38100" dist="38100" dir="2700000" algn="tl">
                    <a:srgbClr val="000000">
                      <a:alpha val="43137"/>
                    </a:srgbClr>
                  </a:outerShdw>
                </a:effectLst>
              </a:rPr>
              <a:t>cấp</a:t>
            </a:r>
            <a:r>
              <a:rPr lang="en-US" b="1" i="1" dirty="0">
                <a:solidFill>
                  <a:srgbClr val="FFC000"/>
                </a:solidFill>
                <a:effectLst>
                  <a:outerShdw blurRad="38100" dist="38100" dir="2700000" algn="tl">
                    <a:srgbClr val="000000">
                      <a:alpha val="43137"/>
                    </a:srgbClr>
                  </a:outerShdw>
                </a:effectLst>
              </a:rPr>
              <a:t> Chính </a:t>
            </a:r>
            <a:r>
              <a:rPr lang="en-US" b="1" i="1" dirty="0" err="1">
                <a:solidFill>
                  <a:srgbClr val="FFC000"/>
                </a:solidFill>
                <a:effectLst>
                  <a:outerShdw blurRad="38100" dist="38100" dir="2700000" algn="tl">
                    <a:srgbClr val="000000">
                      <a:alpha val="43137"/>
                    </a:srgbClr>
                  </a:outerShdw>
                </a:effectLst>
              </a:rPr>
              <a:t>trị</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và77</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đồng</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chí</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tham</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gia</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lớp</a:t>
            </a:r>
            <a:r>
              <a:rPr lang="en-US" b="1" i="1" dirty="0">
                <a:solidFill>
                  <a:srgbClr val="FFC000"/>
                </a:solidFill>
                <a:effectLst>
                  <a:outerShdw blurRad="38100" dist="38100" dir="2700000" algn="tl">
                    <a:srgbClr val="000000">
                      <a:alpha val="43137"/>
                    </a:srgbClr>
                  </a:outerShdw>
                </a:effectLst>
              </a:rPr>
              <a:t> Cao </a:t>
            </a:r>
            <a:r>
              <a:rPr lang="en-US" b="1" i="1" dirty="0" err="1">
                <a:solidFill>
                  <a:srgbClr val="FFC000"/>
                </a:solidFill>
                <a:effectLst>
                  <a:outerShdw blurRad="38100" dist="38100" dir="2700000" algn="tl">
                    <a:srgbClr val="000000">
                      <a:alpha val="43137"/>
                    </a:srgbClr>
                  </a:outerShdw>
                </a:effectLst>
              </a:rPr>
              <a:t>cấp</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chính</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trị</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Đến</a:t>
            </a:r>
            <a:r>
              <a:rPr lang="en-US" b="1" i="1" dirty="0">
                <a:solidFill>
                  <a:srgbClr val="FFC000"/>
                </a:solidFill>
                <a:effectLst>
                  <a:outerShdw blurRad="38100" dist="38100" dir="2700000" algn="tl">
                    <a:srgbClr val="000000">
                      <a:alpha val="43137"/>
                    </a:srgbClr>
                  </a:outerShdw>
                </a:effectLst>
              </a:rPr>
              <a:t> nay, </a:t>
            </a:r>
            <a:r>
              <a:rPr lang="en-US" b="1" i="1" dirty="0" err="1">
                <a:solidFill>
                  <a:srgbClr val="FFC000"/>
                </a:solidFill>
                <a:effectLst>
                  <a:outerShdw blurRad="38100" dist="38100" dir="2700000" algn="tl">
                    <a:srgbClr val="000000">
                      <a:alpha val="43137"/>
                    </a:srgbClr>
                  </a:outerShdw>
                </a:effectLst>
              </a:rPr>
              <a:t>số</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cán</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bộ</a:t>
            </a:r>
            <a:r>
              <a:rPr lang="en-US" b="1" i="1" dirty="0">
                <a:solidFill>
                  <a:srgbClr val="FFC000"/>
                </a:solidFill>
                <a:effectLst>
                  <a:outerShdw blurRad="38100" dist="38100" dir="2700000" algn="tl">
                    <a:srgbClr val="000000">
                      <a:alpha val="43137"/>
                    </a:srgbClr>
                  </a:outerShdw>
                </a:effectLst>
              </a:rPr>
              <a:t> Công </a:t>
            </a:r>
            <a:r>
              <a:rPr lang="en-US" b="1" i="1" dirty="0" err="1">
                <a:solidFill>
                  <a:srgbClr val="FFC000"/>
                </a:solidFill>
                <a:effectLst>
                  <a:outerShdw blurRad="38100" dist="38100" dir="2700000" algn="tl">
                    <a:srgbClr val="000000">
                      <a:alpha val="43137"/>
                    </a:srgbClr>
                  </a:outerShdw>
                </a:effectLst>
              </a:rPr>
              <a:t>đoàn</a:t>
            </a:r>
            <a:r>
              <a:rPr lang="en-US" b="1" i="1" dirty="0">
                <a:solidFill>
                  <a:srgbClr val="FFC000"/>
                </a:solidFill>
                <a:effectLst>
                  <a:outerShdw blurRad="38100" dist="38100" dir="2700000" algn="tl">
                    <a:srgbClr val="000000">
                      <a:alpha val="43137"/>
                    </a:srgbClr>
                  </a:outerShdw>
                </a:effectLst>
              </a:rPr>
              <a:t> chuyên </a:t>
            </a:r>
            <a:r>
              <a:rPr lang="en-US" b="1" i="1" dirty="0" err="1">
                <a:solidFill>
                  <a:srgbClr val="FFC000"/>
                </a:solidFill>
                <a:effectLst>
                  <a:outerShdw blurRad="38100" dist="38100" dir="2700000" algn="tl">
                    <a:srgbClr val="000000">
                      <a:alpha val="43137"/>
                    </a:srgbClr>
                  </a:outerShdw>
                </a:effectLst>
              </a:rPr>
              <a:t>trách</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đạt</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trình</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độ</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đại</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học</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và</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trên</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đại</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học</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chiếm</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trên</a:t>
            </a:r>
            <a:r>
              <a:rPr lang="en-US" b="1" i="1" dirty="0">
                <a:solidFill>
                  <a:srgbClr val="FFC000"/>
                </a:solidFill>
                <a:effectLst>
                  <a:outerShdw blurRad="38100" dist="38100" dir="2700000" algn="tl">
                    <a:srgbClr val="000000">
                      <a:alpha val="43137"/>
                    </a:srgbClr>
                  </a:outerShdw>
                </a:effectLst>
              </a:rPr>
              <a:t> 74,19%, </a:t>
            </a:r>
            <a:r>
              <a:rPr lang="en-US" b="1" i="1" dirty="0" err="1">
                <a:solidFill>
                  <a:srgbClr val="FFC000"/>
                </a:solidFill>
                <a:effectLst>
                  <a:outerShdw blurRad="38100" dist="38100" dir="2700000" algn="tl">
                    <a:srgbClr val="000000">
                      <a:alpha val="43137"/>
                    </a:srgbClr>
                  </a:outerShdw>
                </a:effectLst>
              </a:rPr>
              <a:t>tỷ</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lệ</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trình</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độ</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chính</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trị</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từ</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trung</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cấp</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trở</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lên</a:t>
            </a:r>
            <a:r>
              <a:rPr lang="en-US" b="1" i="1" dirty="0">
                <a:solidFill>
                  <a:srgbClr val="FFC000"/>
                </a:solidFill>
                <a:effectLst>
                  <a:outerShdw blurRad="38100" dist="38100" dir="2700000" algn="tl">
                    <a:srgbClr val="000000">
                      <a:alpha val="43137"/>
                    </a:srgbClr>
                  </a:outerShdw>
                </a:effectLst>
              </a:rPr>
              <a:t> </a:t>
            </a:r>
            <a:r>
              <a:rPr lang="en-US" b="1" i="1" dirty="0" err="1">
                <a:solidFill>
                  <a:srgbClr val="FFC000"/>
                </a:solidFill>
                <a:effectLst>
                  <a:outerShdw blurRad="38100" dist="38100" dir="2700000" algn="tl">
                    <a:srgbClr val="000000">
                      <a:alpha val="43137"/>
                    </a:srgbClr>
                  </a:outerShdw>
                </a:effectLst>
              </a:rPr>
              <a:t>chiếm</a:t>
            </a:r>
            <a:r>
              <a:rPr lang="en-US" b="1" i="1" dirty="0">
                <a:solidFill>
                  <a:srgbClr val="FFC000"/>
                </a:solidFill>
                <a:effectLst>
                  <a:outerShdw blurRad="38100" dist="38100" dir="2700000" algn="tl">
                    <a:srgbClr val="000000">
                      <a:alpha val="43137"/>
                    </a:srgbClr>
                  </a:outerShdw>
                </a:effectLst>
              </a:rPr>
              <a:t> 65,80 %.</a:t>
            </a:r>
          </a:p>
        </p:txBody>
      </p:sp>
    </p:spTree>
    <p:extLst>
      <p:ext uri="{BB962C8B-B14F-4D97-AF65-F5344CB8AC3E}">
        <p14:creationId xmlns:p14="http://schemas.microsoft.com/office/powerpoint/2010/main" val="1916407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1"/>
            <a:ext cx="8654143" cy="979714"/>
          </a:xfrm>
        </p:spPr>
        <p:txBody>
          <a:bodyPr/>
          <a:lstStyle/>
          <a:p>
            <a:pPr algn="ctr"/>
            <a:r>
              <a:rPr lang="en-US" b="1" dirty="0" err="1">
                <a:solidFill>
                  <a:schemeClr val="bg1"/>
                </a:solidFill>
                <a:effectLst>
                  <a:outerShdw blurRad="38100" dist="38100" dir="2700000" algn="tl">
                    <a:srgbClr val="000000">
                      <a:alpha val="43137"/>
                    </a:srgbClr>
                  </a:outerShdw>
                </a:effectLst>
              </a:rPr>
              <a:t>KẾT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QUẢ</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4" name="TextBox 3">
            <a:extLst>
              <a:ext uri="{FF2B5EF4-FFF2-40B4-BE49-F238E27FC236}">
                <a16:creationId xmlns:a16="http://schemas.microsoft.com/office/drawing/2014/main" xmlns="" id="{8E4B18D0-6963-4FAD-8C5F-F25C63C1ED68}"/>
              </a:ext>
            </a:extLst>
          </p:cNvPr>
          <p:cNvSpPr txBox="1"/>
          <p:nvPr/>
        </p:nvSpPr>
        <p:spPr>
          <a:xfrm>
            <a:off x="2111827" y="1720840"/>
            <a:ext cx="9829799" cy="3416320"/>
          </a:xfrm>
          <a:prstGeom prst="rect">
            <a:avLst/>
          </a:prstGeom>
          <a:noFill/>
        </p:spPr>
        <p:txBody>
          <a:bodyPr wrap="square" rtlCol="0">
            <a:spAutoFit/>
          </a:bodyPr>
          <a:lstStyle/>
          <a:p>
            <a:pPr algn="just"/>
            <a:r>
              <a:rPr lang="en-US" sz="2400" b="1" dirty="0" err="1">
                <a:solidFill>
                  <a:srgbClr val="FFFF00"/>
                </a:solidFill>
                <a:effectLst>
                  <a:outerShdw blurRad="38100" dist="38100" dir="2700000" algn="tl">
                    <a:srgbClr val="000000">
                      <a:alpha val="43137"/>
                    </a:srgbClr>
                  </a:outerShdw>
                </a:effectLst>
              </a:rPr>
              <a:t>Các</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phong</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trào</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thi</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đua</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yêu</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nước</a:t>
            </a:r>
            <a:r>
              <a:rPr lang="en-US" sz="2400" b="1" dirty="0">
                <a:solidFill>
                  <a:srgbClr val="FFFF00"/>
                </a:solidFill>
                <a:effectLst>
                  <a:outerShdw blurRad="38100" dist="38100" dir="2700000" algn="tl">
                    <a:srgbClr val="000000">
                      <a:alpha val="43137"/>
                    </a:srgbClr>
                  </a:outerShdw>
                </a:effectLst>
              </a:rPr>
              <a:t> do Công </a:t>
            </a:r>
            <a:r>
              <a:rPr lang="en-US" sz="2400" b="1" dirty="0" err="1">
                <a:solidFill>
                  <a:srgbClr val="FFFF00"/>
                </a:solidFill>
                <a:effectLst>
                  <a:outerShdw blurRad="38100" dist="38100" dir="2700000" algn="tl">
                    <a:srgbClr val="000000">
                      <a:alpha val="43137"/>
                    </a:srgbClr>
                  </a:outerShdw>
                </a:effectLst>
              </a:rPr>
              <a:t>đoàn</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phát</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động</a:t>
            </a:r>
            <a:endParaRPr lang="en-US" sz="2400" b="1" dirty="0">
              <a:solidFill>
                <a:srgbClr val="FFFF00"/>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Được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triển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khai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sâu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rộng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phù</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hợp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đến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từng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khu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vực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đối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tượng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ĐV&amp;NLĐ</a:t>
            </a:r>
            <a:r>
              <a:rPr lang="en-US" sz="2400" b="1" dirty="0">
                <a:solidFill>
                  <a:schemeClr val="bg1"/>
                </a:solidFill>
                <a:effectLst>
                  <a:outerShdw blurRad="38100" dist="38100" dir="2700000" algn="tl">
                    <a:srgbClr val="000000">
                      <a:alpha val="43137"/>
                    </a:srgbClr>
                  </a:outerShdw>
                </a:effectLst>
              </a:rPr>
              <a:t>,</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gắn</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với</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mục</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tiêu</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định</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hướng</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phát</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triển</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của</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tỉnh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tạo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chuyển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biến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tích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cực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trong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hoạt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Công </a:t>
            </a:r>
            <a:r>
              <a:rPr lang="en-US" sz="2400" b="1" dirty="0" err="1">
                <a:solidFill>
                  <a:schemeClr val="bg1"/>
                </a:solidFill>
                <a:effectLst>
                  <a:outerShdw blurRad="38100" dist="38100" dir="2700000" algn="tl">
                    <a:srgbClr val="000000">
                      <a:alpha val="43137"/>
                    </a:srgbClr>
                  </a:outerShdw>
                </a:effectLst>
              </a:rPr>
              <a:t>đoàn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được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nhiều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kết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quả</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quan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trọng</a:t>
            </a:r>
            <a:r>
              <a:rPr lang="en-US" sz="2400" b="1" dirty="0">
                <a:solidFill>
                  <a:schemeClr val="bg1"/>
                </a:solidFill>
                <a:effectLst>
                  <a:outerShdw blurRad="38100" dist="38100" dir="2700000" algn="tl">
                    <a:srgbClr val="000000">
                      <a:alpha val="43137"/>
                    </a:srgbClr>
                  </a:outerShdw>
                </a:effectLst>
              </a:rPr>
              <a:t>,</a:t>
            </a:r>
          </a:p>
          <a:p>
            <a:pPr marL="342900" indent="-342900" algn="just">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Cổ</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vũ</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khích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lệ</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tinh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thần</a:t>
            </a:r>
            <a:r>
              <a:rPr lang="en-US" sz="2400" b="1" dirty="0">
                <a:solidFill>
                  <a:schemeClr val="bg1"/>
                </a:solidFill>
                <a:effectLst>
                  <a:outerShdw blurRad="38100" dist="38100" dir="2700000" algn="tl">
                    <a:srgbClr val="000000">
                      <a:alpha val="43137"/>
                    </a:srgbClr>
                  </a:outerShdw>
                </a:effectLst>
              </a:rPr>
              <a:t> lao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sáng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tạo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xây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dựng</a:t>
            </a:r>
            <a:r>
              <a:rPr lang="en-US" sz="2400" b="1" dirty="0">
                <a:solidFill>
                  <a:schemeClr val="bg1"/>
                </a:solidFill>
                <a:effectLst>
                  <a:outerShdw blurRad="38100" dist="38100" dir="2700000" algn="tl">
                    <a:srgbClr val="000000">
                      <a:alpha val="43137"/>
                    </a:srgbClr>
                  </a:outerShdw>
                </a:effectLst>
              </a:rPr>
              <a:t> cơ </a:t>
            </a:r>
            <a:r>
              <a:rPr lang="en-US" sz="2400" b="1" dirty="0" err="1">
                <a:solidFill>
                  <a:schemeClr val="bg1"/>
                </a:solidFill>
                <a:effectLst>
                  <a:outerShdw blurRad="38100" dist="38100" dir="2700000" algn="tl">
                    <a:srgbClr val="000000">
                      <a:alpha val="43137"/>
                    </a:srgbClr>
                  </a:outerShdw>
                </a:effectLst>
              </a:rPr>
              <a:t>quan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đơn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vị</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doanh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nghiệp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góp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phần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ổn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định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tình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hình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quan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hệ</a:t>
            </a:r>
            <a:r>
              <a:rPr lang="en-US" sz="2400" b="1" dirty="0">
                <a:solidFill>
                  <a:schemeClr val="bg1"/>
                </a:solidFill>
                <a:effectLst>
                  <a:outerShdw blurRad="38100" dist="38100" dir="2700000" algn="tl">
                    <a:srgbClr val="000000">
                      <a:alpha val="43137"/>
                    </a:srgbClr>
                  </a:outerShdw>
                </a:effectLst>
              </a:rPr>
              <a:t> lao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tại</a:t>
            </a:r>
            <a:r>
              <a:rPr lang="en-US" sz="2400" b="1" dirty="0">
                <a:solidFill>
                  <a:schemeClr val="bg1"/>
                </a:solidFill>
                <a:effectLst>
                  <a:outerShdw blurRad="38100" dist="38100" dir="2700000" algn="tl">
                    <a:srgbClr val="000000">
                      <a:alpha val="43137"/>
                    </a:srgbClr>
                  </a:outerShdw>
                </a:effectLst>
              </a:rPr>
              <a:t> cơ sở</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thực</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hiện</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thắng</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lợi</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mục</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tiêu</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nhiệm</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vụ</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chính</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trị</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phát</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triển</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kinh</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tế</a:t>
            </a:r>
            <a:r>
              <a:rPr lang="es-ES_tradnl" sz="2400" b="1" dirty="0">
                <a:solidFill>
                  <a:schemeClr val="bg1"/>
                </a:solidFill>
                <a:effectLst>
                  <a:outerShdw blurRad="38100" dist="38100" dir="2700000" algn="tl">
                    <a:srgbClr val="000000">
                      <a:alpha val="43137"/>
                    </a:srgbClr>
                  </a:outerShdw>
                </a:effectLst>
              </a:rPr>
              <a:t> - </a:t>
            </a:r>
            <a:r>
              <a:rPr lang="es-ES_tradnl" sz="2400" b="1" dirty="0" err="1">
                <a:solidFill>
                  <a:schemeClr val="bg1"/>
                </a:solidFill>
                <a:effectLst>
                  <a:outerShdw blurRad="38100" dist="38100" dir="2700000" algn="tl">
                    <a:srgbClr val="000000">
                      <a:alpha val="43137"/>
                    </a:srgbClr>
                  </a:outerShdw>
                </a:effectLst>
              </a:rPr>
              <a:t>xã</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hội</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của</a:t>
            </a:r>
            <a:r>
              <a:rPr lang="es-ES_tradnl" sz="2400" b="1" dirty="0">
                <a:solidFill>
                  <a:schemeClr val="bg1"/>
                </a:solidFill>
                <a:effectLst>
                  <a:outerShdw blurRad="38100" dist="38100" dir="2700000" algn="tl">
                    <a:srgbClr val="000000">
                      <a:alpha val="43137"/>
                    </a:srgbClr>
                  </a:outerShdw>
                </a:effectLst>
              </a:rPr>
              <a:t> </a:t>
            </a:r>
            <a:r>
              <a:rPr lang="es-ES_tradnl" sz="2400" b="1" dirty="0" err="1">
                <a:solidFill>
                  <a:schemeClr val="bg1"/>
                </a:solidFill>
                <a:effectLst>
                  <a:outerShdw blurRad="38100" dist="38100" dir="2700000" algn="tl">
                    <a:srgbClr val="000000">
                      <a:alpha val="43137"/>
                    </a:srgbClr>
                  </a:outerShdw>
                </a:effectLst>
              </a:rPr>
              <a:t>tỉnh</a:t>
            </a:r>
            <a:endParaRPr lang="en-US" sz="24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0854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1"/>
            <a:ext cx="8654143" cy="979714"/>
          </a:xfrm>
        </p:spPr>
        <p:txBody>
          <a:bodyPr/>
          <a:lstStyle/>
          <a:p>
            <a:pPr algn="ctr"/>
            <a:r>
              <a:rPr lang="en-US" b="1" dirty="0" err="1">
                <a:solidFill>
                  <a:schemeClr val="bg1"/>
                </a:solidFill>
                <a:effectLst>
                  <a:outerShdw blurRad="38100" dist="38100" dir="2700000" algn="tl">
                    <a:srgbClr val="000000">
                      <a:alpha val="43137"/>
                    </a:srgbClr>
                  </a:outerShdw>
                </a:effectLst>
              </a:rPr>
              <a:t>KẾT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QUẢ</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4" name="TextBox 3">
            <a:extLst>
              <a:ext uri="{FF2B5EF4-FFF2-40B4-BE49-F238E27FC236}">
                <a16:creationId xmlns:a16="http://schemas.microsoft.com/office/drawing/2014/main" xmlns="" id="{8E4B18D0-6963-4FAD-8C5F-F25C63C1ED68}"/>
              </a:ext>
            </a:extLst>
          </p:cNvPr>
          <p:cNvSpPr txBox="1"/>
          <p:nvPr/>
        </p:nvSpPr>
        <p:spPr>
          <a:xfrm>
            <a:off x="2111827" y="1720840"/>
            <a:ext cx="9829799" cy="4524315"/>
          </a:xfrm>
          <a:prstGeom prst="rect">
            <a:avLst/>
          </a:prstGeom>
          <a:noFill/>
        </p:spPr>
        <p:txBody>
          <a:bodyPr wrap="square" rtlCol="0">
            <a:spAutoFit/>
          </a:bodyPr>
          <a:lstStyle/>
          <a:p>
            <a:pPr algn="just"/>
            <a:r>
              <a:rPr lang="en-US" sz="2400" b="1" dirty="0">
                <a:solidFill>
                  <a:srgbClr val="FFFF00"/>
                </a:solidFill>
                <a:effectLst>
                  <a:outerShdw blurRad="38100" dist="38100" dir="2700000" algn="tl">
                    <a:srgbClr val="000000">
                      <a:alpha val="43137"/>
                    </a:srgbClr>
                  </a:outerShdw>
                </a:effectLst>
              </a:rPr>
              <a:t>Công </a:t>
            </a:r>
            <a:r>
              <a:rPr lang="en-US" sz="2400" b="1" dirty="0" err="1">
                <a:solidFill>
                  <a:srgbClr val="FFFF00"/>
                </a:solidFill>
                <a:effectLst>
                  <a:outerShdw blurRad="38100" dist="38100" dir="2700000" algn="tl">
                    <a:srgbClr val="000000">
                      <a:alpha val="43137"/>
                    </a:srgbClr>
                  </a:outerShdw>
                </a:effectLst>
              </a:rPr>
              <a:t>tác</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kiểm</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tra</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giám</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sát</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việc</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thực</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hiện</a:t>
            </a:r>
            <a:r>
              <a:rPr lang="en-US" sz="2400" b="1" dirty="0">
                <a:solidFill>
                  <a:srgbClr val="FFFF00"/>
                </a:solidFill>
                <a:effectLst>
                  <a:outerShdw blurRad="38100" dist="38100" dir="2700000" algn="tl">
                    <a:srgbClr val="000000">
                      <a:alpha val="43137"/>
                    </a:srgbClr>
                  </a:outerShdw>
                </a:effectLst>
              </a:rPr>
              <a:t> Điều </a:t>
            </a:r>
            <a:r>
              <a:rPr lang="en-US" sz="2400" b="1" dirty="0" err="1">
                <a:solidFill>
                  <a:srgbClr val="FFFF00"/>
                </a:solidFill>
                <a:effectLst>
                  <a:outerShdw blurRad="38100" dist="38100" dir="2700000" algn="tl">
                    <a:srgbClr val="000000">
                      <a:alpha val="43137"/>
                    </a:srgbClr>
                  </a:outerShdw>
                </a:effectLst>
              </a:rPr>
              <a:t>lệ</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và</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các</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quy</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định</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của</a:t>
            </a:r>
            <a:r>
              <a:rPr lang="en-US" sz="2400" b="1" dirty="0">
                <a:solidFill>
                  <a:srgbClr val="FFFF00"/>
                </a:solidFill>
                <a:effectLst>
                  <a:outerShdw blurRad="38100" dist="38100" dir="2700000" algn="tl">
                    <a:srgbClr val="000000">
                      <a:alpha val="43137"/>
                    </a:srgbClr>
                  </a:outerShdw>
                </a:effectLst>
              </a:rPr>
              <a:t> Công </a:t>
            </a:r>
            <a:r>
              <a:rPr lang="en-US" sz="2400" b="1" dirty="0" err="1">
                <a:solidFill>
                  <a:srgbClr val="FFFF00"/>
                </a:solidFill>
                <a:effectLst>
                  <a:outerShdw blurRad="38100" dist="38100" dir="2700000" algn="tl">
                    <a:srgbClr val="000000">
                      <a:alpha val="43137"/>
                    </a:srgbClr>
                  </a:outerShdw>
                </a:effectLst>
              </a:rPr>
              <a:t>đoàn</a:t>
            </a:r>
            <a:r>
              <a:rPr lang="en-US" sz="2400" b="1" dirty="0">
                <a:solidFill>
                  <a:srgbClr val="FFFF00"/>
                </a:solidFill>
                <a:effectLst>
                  <a:outerShdw blurRad="38100" dist="38100" dir="2700000" algn="tl">
                    <a:srgbClr val="000000">
                      <a:alpha val="43137"/>
                    </a:srgbClr>
                  </a:outerShdw>
                </a:effectLst>
              </a:rPr>
              <a:t>:</a:t>
            </a:r>
          </a:p>
          <a:p>
            <a:pPr marL="285750" indent="-285750" algn="just">
              <a:buFont typeface="Arial" panose="020B0604020202020204" pitchFamily="34" charset="0"/>
              <a:buChar char="•"/>
            </a:pPr>
            <a:r>
              <a:rPr lang="pt-BR" sz="2400" b="1" dirty="0">
                <a:solidFill>
                  <a:schemeClr val="bg1"/>
                </a:solidFill>
                <a:effectLst>
                  <a:outerShdw blurRad="38100" dist="38100" dir="2700000" algn="tl">
                    <a:srgbClr val="000000">
                      <a:alpha val="43137"/>
                    </a:srgbClr>
                  </a:outerShdw>
                </a:effectLst>
              </a:rPr>
              <a:t>Bám sát chỉ đạo của Tỉnh ủy và Tổng Liên đoàn, gắn với tình hình cụ thể ở mỗi cấp để tổ chức triển khai thực hiện. </a:t>
            </a:r>
          </a:p>
          <a:p>
            <a:pPr marL="285750" indent="-285750" algn="just">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Công </a:t>
            </a:r>
            <a:r>
              <a:rPr lang="en-US" sz="2400" b="1" dirty="0" err="1">
                <a:solidFill>
                  <a:schemeClr val="bg1"/>
                </a:solidFill>
                <a:effectLst>
                  <a:outerShdw blurRad="38100" dist="38100" dir="2700000" algn="tl">
                    <a:srgbClr val="000000">
                      <a:alpha val="43137"/>
                    </a:srgbClr>
                  </a:outerShdw>
                </a:effectLst>
              </a:rPr>
              <a:t>tác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kiện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toàn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bộ</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máy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hoạch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đào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tạo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bồi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dưỡng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chuẩn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hóa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cán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bộ</a:t>
            </a:r>
            <a:r>
              <a:rPr lang="en-US" sz="2400" b="1" dirty="0">
                <a:solidFill>
                  <a:schemeClr val="bg1"/>
                </a:solidFill>
                <a:effectLst>
                  <a:outerShdw blurRad="38100" dist="38100" dir="2700000" algn="tl">
                    <a:srgbClr val="000000">
                      <a:alpha val="43137"/>
                    </a:srgbClr>
                  </a:outerShdw>
                </a:effectLst>
              </a:rPr>
              <a:t> UBKT </a:t>
            </a:r>
            <a:r>
              <a:rPr lang="en-US" sz="2400" b="1" dirty="0" err="1">
                <a:solidFill>
                  <a:schemeClr val="bg1"/>
                </a:solidFill>
                <a:effectLst>
                  <a:outerShdw blurRad="38100" dist="38100" dir="2700000" algn="tl">
                    <a:srgbClr val="000000">
                      <a:alpha val="43137"/>
                    </a:srgbClr>
                  </a:outerShdw>
                </a:effectLst>
              </a:rPr>
              <a:t>được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quan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tâm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chất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lượng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ngày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càng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được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nâng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lên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đáp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ứng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được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yêu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cầu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trong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tình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hình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mới</a:t>
            </a:r>
            <a:r>
              <a:rPr lang="en-US" sz="2400" b="1" dirty="0">
                <a:solidFill>
                  <a:schemeClr val="bg1"/>
                </a:solidFill>
                <a:effectLst>
                  <a:outerShdw blurRad="38100" dist="38100" dir="2700000" algn="tl">
                    <a:srgbClr val="000000">
                      <a:alpha val="43137"/>
                    </a:srgbClr>
                  </a:outerShdw>
                </a:effectLst>
              </a:rPr>
              <a:t>. M</a:t>
            </a:r>
            <a:r>
              <a:rPr lang="x-none" sz="2400" b="1" dirty="0">
                <a:solidFill>
                  <a:schemeClr val="bg1"/>
                </a:solidFill>
                <a:effectLst>
                  <a:outerShdw blurRad="38100" dist="38100" dir="2700000" algn="tl">
                    <a:srgbClr val="000000">
                      <a:alpha val="43137"/>
                    </a:srgbClr>
                  </a:outerShdw>
                </a:effectLst>
              </a:rPr>
              <a:t>ối quan hệ </a:t>
            </a:r>
            <a:r>
              <a:rPr lang="en-US" sz="2400" b="1" dirty="0" err="1">
                <a:solidFill>
                  <a:schemeClr val="bg1"/>
                </a:solidFill>
                <a:effectLst>
                  <a:outerShdw blurRad="38100" dist="38100" dir="2700000" algn="tl">
                    <a:srgbClr val="000000">
                      <a:alpha val="43137"/>
                    </a:srgbClr>
                  </a:outerShdw>
                </a:effectLst>
              </a:rPr>
              <a:t>giữa</a:t>
            </a:r>
            <a:r>
              <a:rPr lang="en-US" sz="2400" b="1" dirty="0">
                <a:solidFill>
                  <a:schemeClr val="bg1"/>
                </a:solidFill>
                <a:effectLst>
                  <a:outerShdw blurRad="38100" dist="38100" dir="2700000" algn="tl">
                    <a:srgbClr val="000000">
                      <a:alpha val="43137"/>
                    </a:srgbClr>
                  </a:outerShdw>
                </a:effectLst>
              </a:rPr>
              <a:t> UBKT </a:t>
            </a:r>
            <a:r>
              <a:rPr lang="en-US" sz="2400" b="1" dirty="0" err="1">
                <a:solidFill>
                  <a:schemeClr val="bg1"/>
                </a:solidFill>
                <a:effectLst>
                  <a:outerShdw blurRad="38100" dist="38100" dir="2700000" algn="tl">
                    <a:srgbClr val="000000">
                      <a:alpha val="43137"/>
                    </a:srgbClr>
                  </a:outerShdw>
                </a:effectLst>
              </a:rPr>
              <a:t>các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cấp</a:t>
            </a:r>
            <a:r>
              <a:rPr lang="x-none" sz="2400" b="1" dirty="0">
                <a:solidFill>
                  <a:schemeClr val="bg1"/>
                </a:solidFill>
                <a:effectLst>
                  <a:outerShdw blurRad="38100" dist="38100" dir="2700000" algn="tl">
                    <a:srgbClr val="000000">
                      <a:alpha val="43137"/>
                    </a:srgbClr>
                  </a:outerShdw>
                </a:effectLst>
              </a:rPr>
              <a:t> được hoàn thiện hơn tạo sự hỗ trợ lẫn nhau trong thực hiện nhiệm vụ </a:t>
            </a:r>
            <a:endParaRPr lang="pt-BR" sz="3200" b="1" dirty="0">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Thực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hiện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chức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năng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đại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diện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bảo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vệ</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quyền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lợi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ích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hợp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pháp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chính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đáng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của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ĐV&amp;NLĐ</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thông</a:t>
            </a:r>
            <a:r>
              <a:rPr lang="en-US" sz="2400" b="1" dirty="0">
                <a:solidFill>
                  <a:schemeClr val="bg1"/>
                </a:solidFill>
                <a:effectLst>
                  <a:outerShdw blurRad="38100" dist="38100" dir="2700000" algn="tl">
                    <a:srgbClr val="000000">
                      <a:alpha val="43137"/>
                    </a:srgbClr>
                  </a:outerShdw>
                </a:effectLst>
              </a:rPr>
              <a:t> qua </a:t>
            </a:r>
            <a:r>
              <a:rPr lang="en-US" sz="2400" b="1" dirty="0" err="1">
                <a:solidFill>
                  <a:schemeClr val="bg1"/>
                </a:solidFill>
                <a:effectLst>
                  <a:outerShdw blurRad="38100" dist="38100" dir="2700000" algn="tl">
                    <a:srgbClr val="000000">
                      <a:alpha val="43137"/>
                    </a:srgbClr>
                  </a:outerShdw>
                </a:effectLst>
              </a:rPr>
              <a:t>công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tiếp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ĐV&amp;NLĐ</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tiếp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nhận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giải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quyết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tham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gia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giải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quyết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đơn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khiếu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nại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tố</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cáo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kiến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nghị</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phản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ánh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của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ĐV&amp;NLĐ</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theo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đúng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trình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tự</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định</a:t>
            </a:r>
            <a:r>
              <a:rPr lang="en-US" sz="2400" b="1" dirty="0">
                <a:solidFill>
                  <a:schemeClr val="bg1"/>
                </a:solidFill>
                <a:effectLst>
                  <a:outerShdw blurRad="38100" dist="38100" dir="2700000" algn="tl">
                    <a:srgbClr val="000000">
                      <a:alpha val="43137"/>
                    </a:srgbClr>
                  </a:outerShdw>
                </a:effectLst>
              </a:rPr>
              <a:t>.</a:t>
            </a:r>
            <a:endParaRPr lang="en-US" sz="32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59635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1"/>
            <a:ext cx="8654143" cy="979714"/>
          </a:xfrm>
        </p:spPr>
        <p:txBody>
          <a:bodyPr/>
          <a:lstStyle/>
          <a:p>
            <a:pPr algn="ctr"/>
            <a:r>
              <a:rPr lang="en-US" b="1" dirty="0" err="1">
                <a:solidFill>
                  <a:schemeClr val="bg1"/>
                </a:solidFill>
                <a:effectLst>
                  <a:outerShdw blurRad="38100" dist="38100" dir="2700000" algn="tl">
                    <a:srgbClr val="000000">
                      <a:alpha val="43137"/>
                    </a:srgbClr>
                  </a:outerShdw>
                </a:effectLst>
              </a:rPr>
              <a:t>KẾT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QUẢ</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4" name="TextBox 3">
            <a:extLst>
              <a:ext uri="{FF2B5EF4-FFF2-40B4-BE49-F238E27FC236}">
                <a16:creationId xmlns:a16="http://schemas.microsoft.com/office/drawing/2014/main" xmlns="" id="{8E4B18D0-6963-4FAD-8C5F-F25C63C1ED68}"/>
              </a:ext>
            </a:extLst>
          </p:cNvPr>
          <p:cNvSpPr txBox="1"/>
          <p:nvPr/>
        </p:nvSpPr>
        <p:spPr>
          <a:xfrm>
            <a:off x="2111827" y="1720840"/>
            <a:ext cx="9829799" cy="4893647"/>
          </a:xfrm>
          <a:prstGeom prst="rect">
            <a:avLst/>
          </a:prstGeom>
          <a:noFill/>
        </p:spPr>
        <p:txBody>
          <a:bodyPr wrap="square" rtlCol="0">
            <a:spAutoFit/>
          </a:bodyPr>
          <a:lstStyle/>
          <a:p>
            <a:pPr algn="just"/>
            <a:r>
              <a:rPr lang="en-US" sz="2400" b="1" dirty="0">
                <a:solidFill>
                  <a:srgbClr val="FFFF00"/>
                </a:solidFill>
                <a:effectLst>
                  <a:outerShdw blurRad="38100" dist="38100" dir="2700000" algn="tl">
                    <a:srgbClr val="000000">
                      <a:alpha val="43137"/>
                    </a:srgbClr>
                  </a:outerShdw>
                </a:effectLst>
              </a:rPr>
              <a:t>Công </a:t>
            </a:r>
            <a:r>
              <a:rPr lang="en-US" sz="2400" b="1" dirty="0" err="1">
                <a:solidFill>
                  <a:srgbClr val="FFFF00"/>
                </a:solidFill>
                <a:effectLst>
                  <a:outerShdw blurRad="38100" dist="38100" dir="2700000" algn="tl">
                    <a:srgbClr val="000000">
                      <a:alpha val="43137"/>
                    </a:srgbClr>
                  </a:outerShdw>
                </a:effectLst>
              </a:rPr>
              <a:t>tác</a:t>
            </a:r>
            <a:r>
              <a:rPr lang="en-US" sz="2400" b="1" dirty="0">
                <a:solidFill>
                  <a:srgbClr val="FFFF00"/>
                </a:solidFill>
                <a:effectLst>
                  <a:outerShdw blurRad="38100" dist="38100" dir="2700000" algn="tl">
                    <a:srgbClr val="000000">
                      <a:alpha val="43137"/>
                    </a:srgbClr>
                  </a:outerShdw>
                </a:effectLst>
              </a:rPr>
              <a:t> q</a:t>
            </a:r>
            <a:r>
              <a:rPr lang="nl-NL" sz="2400" b="1" dirty="0">
                <a:solidFill>
                  <a:srgbClr val="FFFF00"/>
                </a:solidFill>
                <a:effectLst>
                  <a:outerShdw blurRad="38100" dist="38100" dir="2700000" algn="tl">
                    <a:srgbClr val="000000">
                      <a:alpha val="43137"/>
                    </a:srgbClr>
                  </a:outerShdw>
                </a:effectLst>
              </a:rPr>
              <a:t>uản lý, sử dụng tài chính, tài sản Công đoàn có nhiều chuyển biến tích cực</a:t>
            </a:r>
            <a:r>
              <a:rPr lang="en-US" sz="2400" b="1" dirty="0">
                <a:solidFill>
                  <a:srgbClr val="FFFF00"/>
                </a:solidFill>
                <a:effectLst>
                  <a:outerShdw blurRad="38100" dist="38100" dir="2700000" algn="tl">
                    <a:srgbClr val="000000">
                      <a:alpha val="43137"/>
                    </a:srgbClr>
                  </a:outerShdw>
                </a:effectLst>
              </a:rPr>
              <a:t>:</a:t>
            </a:r>
          </a:p>
          <a:p>
            <a:pPr marL="285750" indent="-285750" algn="just">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Xây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dựng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ban </a:t>
            </a:r>
            <a:r>
              <a:rPr lang="en-US" sz="2400" b="1" dirty="0" err="1">
                <a:solidFill>
                  <a:schemeClr val="bg1"/>
                </a:solidFill>
                <a:effectLst>
                  <a:outerShdw blurRad="38100" dist="38100" dir="2700000" algn="tl">
                    <a:srgbClr val="000000">
                      <a:alpha val="43137"/>
                    </a:srgbClr>
                  </a:outerShdw>
                </a:effectLst>
              </a:rPr>
              <a:t>hành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văn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bản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về</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chế</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định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mức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phù</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hợp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với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tình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hình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thực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tế</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bám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sát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tinh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thần</a:t>
            </a:r>
            <a:r>
              <a:rPr lang="en-US" sz="2400" b="1" dirty="0">
                <a:solidFill>
                  <a:schemeClr val="bg1"/>
                </a:solidFill>
                <a:effectLst>
                  <a:outerShdw blurRad="38100" dist="38100" dir="2700000" algn="tl">
                    <a:srgbClr val="000000">
                      <a:alpha val="43137"/>
                    </a:srgbClr>
                  </a:outerShdw>
                </a:effectLst>
              </a:rPr>
              <a:t> </a:t>
            </a:r>
            <a:r>
              <a:rPr lang="nl-NL" sz="2400" b="1" dirty="0">
                <a:solidFill>
                  <a:schemeClr val="bg1"/>
                </a:solidFill>
                <a:effectLst>
                  <a:outerShdw blurRad="38100" dist="38100" dir="2700000" algn="tl">
                    <a:srgbClr val="000000">
                      <a:alpha val="43137"/>
                    </a:srgbClr>
                  </a:outerShdw>
                </a:effectLst>
              </a:rPr>
              <a:t>Nghị quyết của Tổng Liên đoàn </a:t>
            </a:r>
          </a:p>
          <a:p>
            <a:pPr marL="285750" indent="-285750" algn="just">
              <a:buFont typeface="Arial" panose="020B0604020202020204" pitchFamily="34" charset="0"/>
              <a:buChar char="•"/>
            </a:pPr>
            <a:r>
              <a:rPr lang="nl-NL" sz="2400" b="1" dirty="0">
                <a:solidFill>
                  <a:schemeClr val="bg1"/>
                </a:solidFill>
                <a:effectLst>
                  <a:outerShdw blurRad="38100" dist="38100" dir="2700000" algn="tl">
                    <a:srgbClr val="000000">
                      <a:alpha val="43137"/>
                    </a:srgbClr>
                  </a:outerShdw>
                </a:effectLst>
              </a:rPr>
              <a:t>Thực hiện nghiêm cơ chế quản lý, sử dụng tài chính Công đoàn; </a:t>
            </a:r>
            <a:r>
              <a:rPr lang="pt-BR" sz="2400" b="1" dirty="0">
                <a:solidFill>
                  <a:schemeClr val="bg1"/>
                </a:solidFill>
                <a:effectLst>
                  <a:outerShdw blurRad="38100" dist="38100" dir="2700000" algn="tl">
                    <a:srgbClr val="000000">
                      <a:alpha val="43137"/>
                    </a:srgbClr>
                  </a:outerShdw>
                </a:effectLst>
              </a:rPr>
              <a:t>công tác giao dự toán, thực hiện dự toán, thanh quyết toán từng bước đi vào nề nếp</a:t>
            </a:r>
            <a:r>
              <a:rPr lang="zu-ZA" sz="2400" b="1" dirty="0">
                <a:solidFill>
                  <a:schemeClr val="bg1"/>
                </a:solidFill>
                <a:effectLst>
                  <a:outerShdw blurRad="38100" dist="38100" dir="2700000" algn="tl">
                    <a:srgbClr val="000000">
                      <a:alpha val="43137"/>
                    </a:srgbClr>
                  </a:outerShdw>
                </a:effectLst>
              </a:rPr>
              <a:t>; chi tiêu đảm bảo đúng mục đích, hiệu quả, tiết kiệm, ưu tiên các nhiệm vụ trọng tâm của tổ chức Công đoàn.</a:t>
            </a:r>
          </a:p>
          <a:p>
            <a:pPr marL="285750" indent="-285750" algn="just">
              <a:buFont typeface="Arial" panose="020B0604020202020204" pitchFamily="34" charset="0"/>
              <a:buChar char="•"/>
            </a:pPr>
            <a:r>
              <a:rPr lang="es-ES" sz="2400" b="1" dirty="0" err="1">
                <a:solidFill>
                  <a:schemeClr val="bg1"/>
                </a:solidFill>
                <a:effectLst>
                  <a:outerShdw blurRad="38100" dist="38100" dir="2700000" algn="tl">
                    <a:srgbClr val="000000">
                      <a:alpha val="43137"/>
                    </a:srgbClr>
                  </a:outerShdw>
                </a:effectLst>
              </a:rPr>
              <a:t>Thu</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tài</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chính</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Công</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đoàn</a:t>
            </a:r>
            <a:r>
              <a:rPr lang="nl-NL" sz="2400" b="1" dirty="0">
                <a:solidFill>
                  <a:schemeClr val="bg1"/>
                </a:solidFill>
                <a:effectLst>
                  <a:outerShdw blurRad="38100" dist="38100" dir="2700000" algn="tl">
                    <a:srgbClr val="000000">
                      <a:alpha val="43137"/>
                    </a:srgbClr>
                  </a:outerShdw>
                </a:effectLst>
              </a:rPr>
              <a:t> hàng năm đều tăng dần, nộp về Tổng Liên đoàn hàng năm đều vượt chỉ tiêu được giao; thu kinh phí Công đoàn ở những đơn vị chưa thành lập CĐCS được đẩy mạnh thực hiện; phân phối được công khai, minh bạch và công bằng và theo hướng tăng dần cho Công đoàn cấp dưới, đặc biệt là CĐCS.</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60566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1"/>
            <a:ext cx="8654143" cy="979714"/>
          </a:xfrm>
        </p:spPr>
        <p:txBody>
          <a:bodyPr/>
          <a:lstStyle/>
          <a:p>
            <a:pPr algn="ctr"/>
            <a:r>
              <a:rPr lang="en-US" b="1" dirty="0" err="1">
                <a:solidFill>
                  <a:schemeClr val="bg1"/>
                </a:solidFill>
                <a:effectLst>
                  <a:outerShdw blurRad="38100" dist="38100" dir="2700000" algn="tl">
                    <a:srgbClr val="000000">
                      <a:alpha val="43137"/>
                    </a:srgbClr>
                  </a:outerShdw>
                </a:effectLst>
              </a:rPr>
              <a:t>KẾT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QUẢ</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3" name="Content Placeholder 2">
            <a:extLst>
              <a:ext uri="{FF2B5EF4-FFF2-40B4-BE49-F238E27FC236}">
                <a16:creationId xmlns:a16="http://schemas.microsoft.com/office/drawing/2014/main" xmlns="" id="{78AE5E71-3D39-4998-B1B7-10F6C951E427}"/>
              </a:ext>
            </a:extLst>
          </p:cNvPr>
          <p:cNvSpPr>
            <a:spLocks noGrp="1"/>
          </p:cNvSpPr>
          <p:nvPr>
            <p:ph idx="1"/>
          </p:nvPr>
        </p:nvSpPr>
        <p:spPr>
          <a:xfrm>
            <a:off x="2699656" y="1002890"/>
            <a:ext cx="8654144" cy="501445"/>
          </a:xfrm>
        </p:spPr>
        <p:txBody>
          <a:bodyPr/>
          <a:lstStyle/>
          <a:p>
            <a:pPr marL="0" indent="0" algn="ctr">
              <a:buNone/>
            </a:pPr>
            <a:r>
              <a:rPr lang="en-US" b="1" dirty="0">
                <a:solidFill>
                  <a:schemeClr val="bg1"/>
                </a:solidFill>
                <a:effectLst>
                  <a:outerShdw blurRad="38100" dist="38100" dir="2700000" algn="tl">
                    <a:srgbClr val="000000">
                      <a:alpha val="43137"/>
                    </a:srgbClr>
                  </a:outerShdw>
                </a:effectLst>
              </a:rPr>
              <a:t>TÌNH </a:t>
            </a:r>
            <a:r>
              <a:rPr lang="en-US" b="1" dirty="0" err="1">
                <a:solidFill>
                  <a:schemeClr val="bg1"/>
                </a:solidFill>
                <a:effectLst>
                  <a:outerShdw blurRad="38100" dist="38100" dir="2700000" algn="tl">
                    <a:srgbClr val="000000">
                      <a:alpha val="43137"/>
                    </a:srgbClr>
                  </a:outerShdw>
                </a:effectLst>
              </a:rPr>
              <a:t>HÌNH</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CNCVLĐ</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VÀ</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TỔ</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CHỨC</a:t>
            </a:r>
            <a:r>
              <a:rPr lang="en-US" b="1" dirty="0">
                <a:solidFill>
                  <a:schemeClr val="bg1"/>
                </a:solidFill>
                <a:effectLst>
                  <a:outerShdw blurRad="38100" dist="38100" dir="2700000" algn="tl">
                    <a:srgbClr val="000000">
                      <a:alpha val="43137"/>
                    </a:srgbClr>
                  </a:outerShdw>
                </a:effectLst>
              </a:rPr>
              <a:t> CÔNG ĐOÀN</a:t>
            </a:r>
          </a:p>
        </p:txBody>
      </p:sp>
      <p:sp>
        <p:nvSpPr>
          <p:cNvPr id="4" name="TextBox 3">
            <a:extLst>
              <a:ext uri="{FF2B5EF4-FFF2-40B4-BE49-F238E27FC236}">
                <a16:creationId xmlns:a16="http://schemas.microsoft.com/office/drawing/2014/main" xmlns="" id="{8E4B18D0-6963-4FAD-8C5F-F25C63C1ED68}"/>
              </a:ext>
            </a:extLst>
          </p:cNvPr>
          <p:cNvSpPr txBox="1"/>
          <p:nvPr/>
        </p:nvSpPr>
        <p:spPr>
          <a:xfrm>
            <a:off x="2111827" y="1720840"/>
            <a:ext cx="9829799" cy="4893647"/>
          </a:xfrm>
          <a:prstGeom prst="rect">
            <a:avLst/>
          </a:prstGeom>
          <a:noFill/>
        </p:spPr>
        <p:txBody>
          <a:bodyPr wrap="square" rtlCol="0">
            <a:spAutoFit/>
          </a:bodyPr>
          <a:lstStyle/>
          <a:p>
            <a:pPr algn="just"/>
            <a:r>
              <a:rPr lang="en-US" sz="2400" b="1" dirty="0">
                <a:solidFill>
                  <a:srgbClr val="FFFF00"/>
                </a:solidFill>
                <a:effectLst>
                  <a:outerShdw blurRad="38100" dist="38100" dir="2700000" algn="tl">
                    <a:srgbClr val="000000">
                      <a:alpha val="43137"/>
                    </a:srgbClr>
                  </a:outerShdw>
                </a:effectLst>
              </a:rPr>
              <a:t>Công </a:t>
            </a:r>
            <a:r>
              <a:rPr lang="en-US" sz="2400" b="1" dirty="0" err="1">
                <a:solidFill>
                  <a:srgbClr val="FFFF00"/>
                </a:solidFill>
                <a:effectLst>
                  <a:outerShdw blurRad="38100" dist="38100" dir="2700000" algn="tl">
                    <a:srgbClr val="000000">
                      <a:alpha val="43137"/>
                    </a:srgbClr>
                  </a:outerShdw>
                </a:effectLst>
              </a:rPr>
              <a:t>tác</a:t>
            </a:r>
            <a:r>
              <a:rPr lang="en-US" sz="2400" b="1" dirty="0">
                <a:solidFill>
                  <a:srgbClr val="FFFF00"/>
                </a:solidFill>
                <a:effectLst>
                  <a:outerShdw blurRad="38100" dist="38100" dir="2700000" algn="tl">
                    <a:srgbClr val="000000">
                      <a:alpha val="43137"/>
                    </a:srgbClr>
                  </a:outerShdw>
                </a:effectLst>
              </a:rPr>
              <a:t> q</a:t>
            </a:r>
            <a:r>
              <a:rPr lang="nl-NL" sz="2400" b="1" dirty="0">
                <a:solidFill>
                  <a:srgbClr val="FFFF00"/>
                </a:solidFill>
                <a:effectLst>
                  <a:outerShdw blurRad="38100" dist="38100" dir="2700000" algn="tl">
                    <a:srgbClr val="000000">
                      <a:alpha val="43137"/>
                    </a:srgbClr>
                  </a:outerShdw>
                </a:effectLst>
              </a:rPr>
              <a:t>uản lý, sử dụng tài chính, tài sản Công đoàn có nhiều chuyển biến tích cực</a:t>
            </a:r>
            <a:r>
              <a:rPr lang="en-US" sz="2400" b="1" dirty="0">
                <a:solidFill>
                  <a:srgbClr val="FFFF00"/>
                </a:solidFill>
                <a:effectLst>
                  <a:outerShdw blurRad="38100" dist="38100" dir="2700000" algn="tl">
                    <a:srgbClr val="000000">
                      <a:alpha val="43137"/>
                    </a:srgbClr>
                  </a:outerShdw>
                </a:effectLst>
              </a:rPr>
              <a:t>:</a:t>
            </a:r>
          </a:p>
          <a:p>
            <a:pPr marL="285750" indent="-285750" algn="just">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Xây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dựng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ban </a:t>
            </a:r>
            <a:r>
              <a:rPr lang="en-US" sz="2400" b="1" dirty="0" err="1">
                <a:solidFill>
                  <a:schemeClr val="bg1"/>
                </a:solidFill>
                <a:effectLst>
                  <a:outerShdw blurRad="38100" dist="38100" dir="2700000" algn="tl">
                    <a:srgbClr val="000000">
                      <a:alpha val="43137"/>
                    </a:srgbClr>
                  </a:outerShdw>
                </a:effectLst>
              </a:rPr>
              <a:t>hành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văn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bản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về</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chế</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định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mức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phù</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hợp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với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tình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hình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thực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tế</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bám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sát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tinh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thần</a:t>
            </a:r>
            <a:r>
              <a:rPr lang="en-US" sz="2400" b="1" dirty="0">
                <a:solidFill>
                  <a:schemeClr val="bg1"/>
                </a:solidFill>
                <a:effectLst>
                  <a:outerShdw blurRad="38100" dist="38100" dir="2700000" algn="tl">
                    <a:srgbClr val="000000">
                      <a:alpha val="43137"/>
                    </a:srgbClr>
                  </a:outerShdw>
                </a:effectLst>
              </a:rPr>
              <a:t> </a:t>
            </a:r>
            <a:r>
              <a:rPr lang="nl-NL" sz="2400" b="1" dirty="0">
                <a:solidFill>
                  <a:schemeClr val="bg1"/>
                </a:solidFill>
                <a:effectLst>
                  <a:outerShdw blurRad="38100" dist="38100" dir="2700000" algn="tl">
                    <a:srgbClr val="000000">
                      <a:alpha val="43137"/>
                    </a:srgbClr>
                  </a:outerShdw>
                </a:effectLst>
              </a:rPr>
              <a:t>Nghị quyết của Tổng Liên đoàn </a:t>
            </a:r>
          </a:p>
          <a:p>
            <a:pPr marL="285750" indent="-285750" algn="just">
              <a:buFont typeface="Arial" panose="020B0604020202020204" pitchFamily="34" charset="0"/>
              <a:buChar char="•"/>
            </a:pPr>
            <a:r>
              <a:rPr lang="nl-NL" sz="2400" b="1" dirty="0">
                <a:solidFill>
                  <a:schemeClr val="bg1"/>
                </a:solidFill>
                <a:effectLst>
                  <a:outerShdw blurRad="38100" dist="38100" dir="2700000" algn="tl">
                    <a:srgbClr val="000000">
                      <a:alpha val="43137"/>
                    </a:srgbClr>
                  </a:outerShdw>
                </a:effectLst>
              </a:rPr>
              <a:t>Thực hiện nghiêm cơ chế quản lý, sử dụng tài chính Công đoàn; </a:t>
            </a:r>
            <a:r>
              <a:rPr lang="pt-BR" sz="2400" b="1" dirty="0">
                <a:solidFill>
                  <a:schemeClr val="bg1"/>
                </a:solidFill>
                <a:effectLst>
                  <a:outerShdw blurRad="38100" dist="38100" dir="2700000" algn="tl">
                    <a:srgbClr val="000000">
                      <a:alpha val="43137"/>
                    </a:srgbClr>
                  </a:outerShdw>
                </a:effectLst>
              </a:rPr>
              <a:t>công tác giao dự toán, thực hiện dự toán, thanh quyết toán từng bước đi vào nề nếp</a:t>
            </a:r>
            <a:r>
              <a:rPr lang="zu-ZA" sz="2400" b="1" dirty="0">
                <a:solidFill>
                  <a:schemeClr val="bg1"/>
                </a:solidFill>
                <a:effectLst>
                  <a:outerShdw blurRad="38100" dist="38100" dir="2700000" algn="tl">
                    <a:srgbClr val="000000">
                      <a:alpha val="43137"/>
                    </a:srgbClr>
                  </a:outerShdw>
                </a:effectLst>
              </a:rPr>
              <a:t>; chi tiêu đảm bảo đúng mục đích, hiệu quả, tiết kiệm, ưu tiên các nhiệm vụ trọng tâm của tổ chức Công đoàn.</a:t>
            </a:r>
          </a:p>
          <a:p>
            <a:pPr marL="285750" indent="-285750" algn="just">
              <a:buFont typeface="Arial" panose="020B0604020202020204" pitchFamily="34" charset="0"/>
              <a:buChar char="•"/>
            </a:pPr>
            <a:r>
              <a:rPr lang="es-ES" sz="2400" b="1" dirty="0" err="1">
                <a:solidFill>
                  <a:schemeClr val="bg1"/>
                </a:solidFill>
                <a:effectLst>
                  <a:outerShdw blurRad="38100" dist="38100" dir="2700000" algn="tl">
                    <a:srgbClr val="000000">
                      <a:alpha val="43137"/>
                    </a:srgbClr>
                  </a:outerShdw>
                </a:effectLst>
              </a:rPr>
              <a:t>Thu</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tài</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chính</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Công</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đoàn</a:t>
            </a:r>
            <a:r>
              <a:rPr lang="nl-NL" sz="2400" b="1" dirty="0">
                <a:solidFill>
                  <a:schemeClr val="bg1"/>
                </a:solidFill>
                <a:effectLst>
                  <a:outerShdw blurRad="38100" dist="38100" dir="2700000" algn="tl">
                    <a:srgbClr val="000000">
                      <a:alpha val="43137"/>
                    </a:srgbClr>
                  </a:outerShdw>
                </a:effectLst>
              </a:rPr>
              <a:t> hàng năm đều tăng dần, nộp về Tổng Liên đoàn hàng năm đều vượt chỉ tiêu được giao; thu kinh phí Công đoàn ở những đơn vị chưa thành lập CĐCS được đẩy mạnh thực hiện; phân phối được công khai, minh bạch và công bằng và theo hướng tăng dần cho Công đoàn cấp dưới, đặc biệt là CĐCS.</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2030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1"/>
            <a:ext cx="8654143" cy="979714"/>
          </a:xfrm>
        </p:spPr>
        <p:txBody>
          <a:bodyPr/>
          <a:lstStyle/>
          <a:p>
            <a:pPr algn="ctr"/>
            <a:r>
              <a:rPr lang="en-US" b="1" dirty="0" err="1">
                <a:solidFill>
                  <a:schemeClr val="bg1"/>
                </a:solidFill>
                <a:effectLst>
                  <a:outerShdw blurRad="38100" dist="38100" dir="2700000" algn="tl">
                    <a:srgbClr val="000000">
                      <a:alpha val="43137"/>
                    </a:srgbClr>
                  </a:outerShdw>
                </a:effectLst>
              </a:rPr>
              <a:t>KẾT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QUẢ</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4" name="TextBox 3">
            <a:extLst>
              <a:ext uri="{FF2B5EF4-FFF2-40B4-BE49-F238E27FC236}">
                <a16:creationId xmlns:a16="http://schemas.microsoft.com/office/drawing/2014/main" xmlns="" id="{8E4B18D0-6963-4FAD-8C5F-F25C63C1ED68}"/>
              </a:ext>
            </a:extLst>
          </p:cNvPr>
          <p:cNvSpPr txBox="1"/>
          <p:nvPr/>
        </p:nvSpPr>
        <p:spPr>
          <a:xfrm>
            <a:off x="2097079" y="1073288"/>
            <a:ext cx="9829799" cy="5632311"/>
          </a:xfrm>
          <a:prstGeom prst="rect">
            <a:avLst/>
          </a:prstGeom>
          <a:noFill/>
        </p:spPr>
        <p:txBody>
          <a:bodyPr wrap="square" rtlCol="0">
            <a:spAutoFit/>
          </a:bodyPr>
          <a:lstStyle/>
          <a:p>
            <a:pPr algn="just"/>
            <a:r>
              <a:rPr lang="en-US" sz="2400" b="1" dirty="0" err="1">
                <a:solidFill>
                  <a:srgbClr val="FFFF00"/>
                </a:solidFill>
                <a:effectLst>
                  <a:outerShdw blurRad="38100" dist="38100" dir="2700000" algn="tl">
                    <a:srgbClr val="000000">
                      <a:alpha val="43137"/>
                    </a:srgbClr>
                  </a:outerShdw>
                </a:effectLst>
              </a:rPr>
              <a:t>Tồn</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tại</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hạn</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chế</a:t>
            </a:r>
            <a:endParaRPr lang="en-US" sz="2400" b="1" dirty="0">
              <a:solidFill>
                <a:srgbClr val="FFFF00"/>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Việc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thực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hiện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chức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năng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đại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diện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chăm</a:t>
            </a:r>
            <a:r>
              <a:rPr lang="en-US" sz="2400" b="1" dirty="0">
                <a:solidFill>
                  <a:schemeClr val="bg1"/>
                </a:solidFill>
                <a:effectLst>
                  <a:outerShdw blurRad="38100" dist="38100" dir="2700000" algn="tl">
                    <a:srgbClr val="000000">
                      <a:alpha val="43137"/>
                    </a:srgbClr>
                  </a:outerShdw>
                </a:effectLst>
              </a:rPr>
              <a:t> lo, </a:t>
            </a:r>
            <a:r>
              <a:rPr lang="en-US" sz="2400" b="1" dirty="0" err="1">
                <a:solidFill>
                  <a:schemeClr val="bg1"/>
                </a:solidFill>
                <a:effectLst>
                  <a:outerShdw blurRad="38100" dist="38100" dir="2700000" algn="tl">
                    <a:srgbClr val="000000">
                      <a:alpha val="43137"/>
                    </a:srgbClr>
                  </a:outerShdw>
                </a:effectLst>
              </a:rPr>
              <a:t>bảo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vệ</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quyền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lợi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ích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hợp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pháp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chính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đáng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của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ĐV&amp;NLĐ</a:t>
            </a:r>
            <a:r>
              <a:rPr lang="en-US" sz="2400" b="1" dirty="0">
                <a:solidFill>
                  <a:schemeClr val="bg1"/>
                </a:solidFill>
                <a:effectLst>
                  <a:outerShdw blurRad="38100" dist="38100" dir="2700000" algn="tl">
                    <a:srgbClr val="000000">
                      <a:alpha val="43137"/>
                    </a:srgbClr>
                  </a:outerShdw>
                </a:effectLst>
              </a:rPr>
              <a:t> ở </a:t>
            </a:r>
            <a:r>
              <a:rPr lang="en-US" sz="2400" b="1" dirty="0" err="1">
                <a:solidFill>
                  <a:schemeClr val="bg1"/>
                </a:solidFill>
                <a:effectLst>
                  <a:outerShdw blurRad="38100" dist="38100" dir="2700000" algn="tl">
                    <a:srgbClr val="000000">
                      <a:alpha val="43137"/>
                    </a:srgbClr>
                  </a:outerShdw>
                </a:effectLst>
              </a:rPr>
              <a:t>một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số</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nơi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còn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hạn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chế</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chưa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đáp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ứng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được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xu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thế</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phát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triển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nhu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cầu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thực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tế</a:t>
            </a:r>
            <a:endParaRPr lang="en-US" sz="2400" b="1" dirty="0">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Tuyên </a:t>
            </a:r>
            <a:r>
              <a:rPr lang="en-US" sz="2400" b="1" dirty="0" err="1">
                <a:solidFill>
                  <a:schemeClr val="bg1"/>
                </a:solidFill>
                <a:effectLst>
                  <a:outerShdw blurRad="38100" dist="38100" dir="2700000" algn="tl">
                    <a:srgbClr val="000000">
                      <a:alpha val="43137"/>
                    </a:srgbClr>
                  </a:outerShdw>
                </a:effectLst>
              </a:rPr>
              <a:t>truyền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giáo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dục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chính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trị</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tư</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tưởng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nâng</a:t>
            </a:r>
            <a:r>
              <a:rPr lang="en-US" sz="2400" b="1" dirty="0">
                <a:solidFill>
                  <a:schemeClr val="bg1"/>
                </a:solidFill>
                <a:effectLst>
                  <a:outerShdw blurRad="38100" dist="38100" dir="2700000" algn="tl">
                    <a:srgbClr val="000000">
                      <a:alpha val="43137"/>
                    </a:srgbClr>
                  </a:outerShdw>
                </a:effectLst>
              </a:rPr>
              <a:t> cao </a:t>
            </a:r>
            <a:r>
              <a:rPr lang="en-US" sz="2400" b="1" dirty="0" err="1">
                <a:solidFill>
                  <a:schemeClr val="bg1"/>
                </a:solidFill>
                <a:effectLst>
                  <a:outerShdw blurRad="38100" dist="38100" dir="2700000" algn="tl">
                    <a:srgbClr val="000000">
                      <a:alpha val="43137"/>
                    </a:srgbClr>
                  </a:outerShdw>
                </a:effectLst>
              </a:rPr>
              <a:t>trình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học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vấn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nghề</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nghiệp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nắm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bắt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dư</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luận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xã</a:t>
            </a:r>
            <a:r>
              <a:rPr lang="en-US" sz="2400" b="1" dirty="0">
                <a:solidFill>
                  <a:schemeClr val="bg1"/>
                </a:solidFill>
                <a:effectLst>
                  <a:outerShdw blurRad="38100" dist="38100" dir="2700000" algn="tl">
                    <a:srgbClr val="000000">
                      <a:alpha val="43137"/>
                    </a:srgbClr>
                  </a:outerShdw>
                </a:effectLst>
              </a:rPr>
              <a:t> hội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xử</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lý</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kịp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thời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thiết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chế</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văn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hóa</a:t>
            </a:r>
            <a:r>
              <a:rPr lang="en-US" sz="2400" b="1" dirty="0">
                <a:solidFill>
                  <a:schemeClr val="bg1"/>
                </a:solidFill>
                <a:effectLst>
                  <a:outerShdw blurRad="38100" dist="38100" dir="2700000" algn="tl">
                    <a:srgbClr val="000000">
                      <a:alpha val="43137"/>
                    </a:srgbClr>
                  </a:outerShdw>
                </a:effectLst>
              </a:rPr>
              <a:t> </a:t>
            </a:r>
          </a:p>
          <a:p>
            <a:pPr marL="285750" indent="-285750" algn="just">
              <a:buFont typeface="Arial" panose="020B0604020202020204" pitchFamily="34" charset="0"/>
              <a:buChar char="•"/>
            </a:pPr>
            <a:r>
              <a:rPr lang="es-MX" sz="2400" b="1" dirty="0" err="1">
                <a:solidFill>
                  <a:schemeClr val="bg1"/>
                </a:solidFill>
                <a:effectLst>
                  <a:outerShdw blurRad="38100" dist="38100" dir="2700000" algn="tl">
                    <a:srgbClr val="000000">
                      <a:alpha val="43137"/>
                    </a:srgbClr>
                  </a:outerShdw>
                </a:effectLst>
              </a:rPr>
              <a:t>phong</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trào</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thi</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đua</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khen</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th</a:t>
            </a:r>
            <a:r>
              <a:rPr lang="vi-VN"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ư</a:t>
            </a:r>
            <a:r>
              <a:rPr lang="en-US" sz="2400" b="1" dirty="0" err="1">
                <a:solidFill>
                  <a:schemeClr val="bg1"/>
                </a:solidFill>
                <a:effectLst>
                  <a:outerShdw blurRad="38100" dist="38100" dir="2700000" algn="tl">
                    <a:srgbClr val="000000">
                      <a:alpha val="43137"/>
                    </a:srgbClr>
                  </a:outerShdw>
                </a:effectLst>
              </a:rPr>
              <a:t>ởng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nhân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điển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hình</a:t>
            </a:r>
            <a:endParaRPr lang="es-MX" sz="2400" b="1" dirty="0">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pt-BR" sz="2400" b="1" dirty="0">
                <a:solidFill>
                  <a:schemeClr val="bg1"/>
                </a:solidFill>
                <a:effectLst>
                  <a:outerShdw blurRad="38100" dist="38100" dir="2700000" algn="tl">
                    <a:srgbClr val="000000">
                      <a:alpha val="43137"/>
                    </a:srgbClr>
                  </a:outerShdw>
                </a:effectLst>
              </a:rPr>
              <a:t>Công tác thành lập tổ chức Công đoàn trong doanh nghiệp khu vực ngoài nhà nước; công tác </a:t>
            </a:r>
            <a:r>
              <a:rPr lang="nl-NL" sz="2400" b="1" dirty="0">
                <a:solidFill>
                  <a:schemeClr val="bg1"/>
                </a:solidFill>
                <a:effectLst>
                  <a:outerShdw blurRad="38100" dist="38100" dir="2700000" algn="tl">
                    <a:srgbClr val="000000">
                      <a:alpha val="43137"/>
                    </a:srgbClr>
                  </a:outerShdw>
                </a:effectLst>
              </a:rPr>
              <a:t>giới thiệu phát triển đảng viên</a:t>
            </a:r>
          </a:p>
          <a:p>
            <a:pPr marL="285750" indent="-285750" algn="just">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Công </a:t>
            </a:r>
            <a:r>
              <a:rPr lang="en-US" sz="2400" b="1" dirty="0" err="1">
                <a:solidFill>
                  <a:schemeClr val="bg1"/>
                </a:solidFill>
                <a:effectLst>
                  <a:outerShdw blurRad="38100" dist="38100" dir="2700000" algn="tl">
                    <a:srgbClr val="000000">
                      <a:alpha val="43137"/>
                    </a:srgbClr>
                  </a:outerShdw>
                </a:effectLst>
              </a:rPr>
              <a:t>tác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kiểm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giám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sát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hoạt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của</a:t>
            </a:r>
            <a:r>
              <a:rPr lang="en-US" sz="2400" b="1" dirty="0">
                <a:solidFill>
                  <a:schemeClr val="bg1"/>
                </a:solidFill>
                <a:effectLst>
                  <a:outerShdw blurRad="38100" dist="38100" dir="2700000" algn="tl">
                    <a:srgbClr val="000000">
                      <a:alpha val="43137"/>
                    </a:srgbClr>
                  </a:outerShdw>
                </a:effectLst>
              </a:rPr>
              <a:t> UBKT ở </a:t>
            </a:r>
            <a:r>
              <a:rPr lang="en-US" sz="2400" b="1" dirty="0" err="1">
                <a:solidFill>
                  <a:schemeClr val="bg1"/>
                </a:solidFill>
                <a:effectLst>
                  <a:outerShdw blurRad="38100" dist="38100" dir="2700000" algn="tl">
                    <a:srgbClr val="000000">
                      <a:alpha val="43137"/>
                    </a:srgbClr>
                  </a:outerShdw>
                </a:effectLst>
              </a:rPr>
              <a:t>một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số</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nơi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vẫn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còn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hạn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chế</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dàn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trải</a:t>
            </a:r>
            <a:r>
              <a:rPr lang="en-US" sz="2400" b="1" dirty="0">
                <a:solidFill>
                  <a:schemeClr val="bg1"/>
                </a:solidFill>
                <a:effectLst>
                  <a:outerShdw blurRad="38100" dist="38100" dir="2700000" algn="tl">
                    <a:srgbClr val="000000">
                      <a:alpha val="43137"/>
                    </a:srgbClr>
                  </a:outerShdw>
                </a:effectLst>
              </a:rPr>
              <a:t>,</a:t>
            </a:r>
            <a:r>
              <a:rPr lang="pt-BR" sz="2400" b="1" dirty="0">
                <a:solidFill>
                  <a:schemeClr val="bg1"/>
                </a:solidFill>
                <a:effectLst>
                  <a:outerShdw blurRad="38100" dist="38100" dir="2700000" algn="tl">
                    <a:srgbClr val="000000">
                      <a:alpha val="43137"/>
                    </a:srgbClr>
                  </a:outerShdw>
                </a:effectLst>
              </a:rPr>
              <a:t> chất lượng các cuộc kiểm tra chưa cao</a:t>
            </a:r>
          </a:p>
          <a:p>
            <a:pPr marL="285750" indent="-285750" algn="just">
              <a:buFont typeface="Arial" panose="020B0604020202020204" pitchFamily="34" charset="0"/>
              <a:buChar char="•"/>
            </a:pPr>
            <a:r>
              <a:rPr lang="es-MX" sz="2400" b="1" dirty="0" err="1">
                <a:solidFill>
                  <a:schemeClr val="bg1"/>
                </a:solidFill>
                <a:effectLst>
                  <a:outerShdw blurRad="38100" dist="38100" dir="2700000" algn="tl">
                    <a:srgbClr val="000000">
                      <a:alpha val="43137"/>
                    </a:srgbClr>
                  </a:outerShdw>
                </a:effectLst>
              </a:rPr>
              <a:t>Vai</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trò</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trách</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nhiệm</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của</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BCH</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CĐCS</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trong</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thành</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lập</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chỉ</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đạo</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hoạt</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động</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của</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Ban</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Nữ</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công</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quần</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chúng</a:t>
            </a:r>
            <a:endParaRPr lang="es-MX" sz="2400" b="1" dirty="0">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pt-BR" sz="2400" b="1" dirty="0">
                <a:solidFill>
                  <a:schemeClr val="bg1"/>
                </a:solidFill>
                <a:effectLst>
                  <a:outerShdw blurRad="38100" dist="38100" dir="2700000" algn="tl">
                    <a:srgbClr val="000000">
                      <a:alpha val="43137"/>
                    </a:srgbClr>
                  </a:outerShdw>
                </a:effectLst>
              </a:rPr>
              <a:t>Tình trạng thất thu kinh phí Công đoàn tại các doanh nghiệp có vốn đầu tư nước ngoài, tư nhân, và doanh nghiệp chưa có tổ chức Công đoàn</a:t>
            </a:r>
            <a:r>
              <a:rPr lang="es-MX" sz="2400" b="1" dirty="0">
                <a:solidFill>
                  <a:schemeClr val="bg1"/>
                </a:solidFill>
                <a:effectLst>
                  <a:outerShdw blurRad="38100" dist="38100" dir="2700000" algn="tl">
                    <a:srgbClr val="000000">
                      <a:alpha val="43137"/>
                    </a:srgbClr>
                  </a:outerShdw>
                </a:effectLst>
              </a:rPr>
              <a:t> </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43888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1"/>
            <a:ext cx="8654143" cy="979714"/>
          </a:xfrm>
        </p:spPr>
        <p:txBody>
          <a:bodyPr/>
          <a:lstStyle/>
          <a:p>
            <a:pPr algn="ctr"/>
            <a:r>
              <a:rPr lang="en-US" b="1" dirty="0" err="1">
                <a:solidFill>
                  <a:schemeClr val="bg1"/>
                </a:solidFill>
                <a:effectLst>
                  <a:outerShdw blurRad="38100" dist="38100" dir="2700000" algn="tl">
                    <a:srgbClr val="000000">
                      <a:alpha val="43137"/>
                    </a:srgbClr>
                  </a:outerShdw>
                </a:effectLst>
              </a:rPr>
              <a:t>KẾT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QUẢ</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4" name="TextBox 3">
            <a:extLst>
              <a:ext uri="{FF2B5EF4-FFF2-40B4-BE49-F238E27FC236}">
                <a16:creationId xmlns:a16="http://schemas.microsoft.com/office/drawing/2014/main" xmlns="" id="{8E4B18D0-6963-4FAD-8C5F-F25C63C1ED68}"/>
              </a:ext>
            </a:extLst>
          </p:cNvPr>
          <p:cNvSpPr txBox="1"/>
          <p:nvPr/>
        </p:nvSpPr>
        <p:spPr>
          <a:xfrm>
            <a:off x="2097079" y="1073288"/>
            <a:ext cx="9829799" cy="5632311"/>
          </a:xfrm>
          <a:prstGeom prst="rect">
            <a:avLst/>
          </a:prstGeom>
          <a:noFill/>
        </p:spPr>
        <p:txBody>
          <a:bodyPr wrap="square" rtlCol="0">
            <a:spAutoFit/>
          </a:bodyPr>
          <a:lstStyle/>
          <a:p>
            <a:pPr algn="just"/>
            <a:r>
              <a:rPr lang="en-US" sz="2400" b="1" dirty="0">
                <a:solidFill>
                  <a:srgbClr val="FFFF00"/>
                </a:solidFill>
                <a:effectLst>
                  <a:outerShdw blurRad="38100" dist="38100" dir="2700000" algn="tl">
                    <a:srgbClr val="000000">
                      <a:alpha val="43137"/>
                    </a:srgbClr>
                  </a:outerShdw>
                </a:effectLst>
              </a:rPr>
              <a:t>Nguyên </a:t>
            </a:r>
            <a:r>
              <a:rPr lang="en-US" sz="2400" b="1" dirty="0" err="1">
                <a:solidFill>
                  <a:srgbClr val="FFFF00"/>
                </a:solidFill>
                <a:effectLst>
                  <a:outerShdw blurRad="38100" dist="38100" dir="2700000" algn="tl">
                    <a:srgbClr val="000000">
                      <a:alpha val="43137"/>
                    </a:srgbClr>
                  </a:outerShdw>
                </a:effectLst>
              </a:rPr>
              <a:t>nhân</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tồn</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tại</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hạn</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chế</a:t>
            </a:r>
            <a:endParaRPr lang="en-US" sz="2400" b="1" dirty="0">
              <a:solidFill>
                <a:srgbClr val="FFFF00"/>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en-US" sz="2400" b="1" u="sng" dirty="0" err="1">
                <a:solidFill>
                  <a:schemeClr val="bg1"/>
                </a:solidFill>
                <a:effectLst>
                  <a:outerShdw blurRad="38100" dist="38100" dir="2700000" algn="tl">
                    <a:srgbClr val="000000">
                      <a:alpha val="43137"/>
                    </a:srgbClr>
                  </a:outerShdw>
                </a:effectLst>
              </a:rPr>
              <a:t>Chủ</a:t>
            </a:r>
            <a:r>
              <a:rPr lang="en-US" sz="2400" b="1" u="sng" dirty="0">
                <a:solidFill>
                  <a:schemeClr val="bg1"/>
                </a:solidFill>
                <a:effectLst>
                  <a:outerShdw blurRad="38100" dist="38100" dir="2700000" algn="tl">
                    <a:srgbClr val="000000">
                      <a:alpha val="43137"/>
                    </a:srgbClr>
                  </a:outerShdw>
                </a:effectLst>
              </a:rPr>
              <a:t> </a:t>
            </a:r>
            <a:r>
              <a:rPr lang="en-US" sz="2400" b="1" u="sng" dirty="0" err="1">
                <a:solidFill>
                  <a:schemeClr val="bg1"/>
                </a:solidFill>
                <a:effectLst>
                  <a:outerShdw blurRad="38100" dist="38100" dir="2700000" algn="tl">
                    <a:srgbClr val="000000">
                      <a:alpha val="43137"/>
                    </a:srgbClr>
                  </a:outerShdw>
                </a:effectLst>
              </a:rPr>
              <a:t>quan</a:t>
            </a:r>
            <a:r>
              <a:rPr lang="en-US" sz="2400" b="1" u="sng" dirty="0">
                <a:solidFill>
                  <a:schemeClr val="bg1"/>
                </a:solidFill>
                <a:effectLst>
                  <a:outerShdw blurRad="38100" dist="38100" dir="2700000" algn="tl">
                    <a:srgbClr val="000000">
                      <a:alpha val="43137"/>
                    </a:srgbClr>
                  </a:outerShdw>
                </a:effectLst>
              </a:rPr>
              <a:t>:</a:t>
            </a:r>
          </a:p>
          <a:p>
            <a:pPr marL="800100" lvl="1" indent="-342900" algn="just">
              <a:buFont typeface="Wingdings" panose="05000000000000000000" pitchFamily="2" charset="2"/>
              <a:buChar char="Ø"/>
            </a:pPr>
            <a:r>
              <a:rPr lang="en-US" sz="2400" b="1" dirty="0" err="1">
                <a:solidFill>
                  <a:schemeClr val="bg1"/>
                </a:solidFill>
                <a:effectLst>
                  <a:outerShdw blurRad="38100" dist="38100" dir="2700000" algn="tl">
                    <a:srgbClr val="000000">
                      <a:alpha val="43137"/>
                    </a:srgbClr>
                  </a:outerShdw>
                </a:effectLst>
              </a:rPr>
              <a:t>Cán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bộ</a:t>
            </a:r>
            <a:r>
              <a:rPr lang="en-US" sz="2400" b="1" dirty="0">
                <a:solidFill>
                  <a:schemeClr val="bg1"/>
                </a:solidFill>
                <a:effectLst>
                  <a:outerShdw blurRad="38100" dist="38100" dir="2700000" algn="tl">
                    <a:srgbClr val="000000">
                      <a:alpha val="43137"/>
                    </a:srgbClr>
                  </a:outerShdw>
                </a:effectLst>
              </a:rPr>
              <a:t> Công </a:t>
            </a:r>
            <a:r>
              <a:rPr lang="en-US" sz="2400" b="1" dirty="0" err="1">
                <a:solidFill>
                  <a:schemeClr val="bg1"/>
                </a:solidFill>
                <a:effectLst>
                  <a:outerShdw blurRad="38100" dist="38100" dir="2700000" algn="tl">
                    <a:srgbClr val="000000">
                      <a:alpha val="43137"/>
                    </a:srgbClr>
                  </a:outerShdw>
                </a:effectLst>
              </a:rPr>
              <a:t>đoàn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năng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lực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uy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tín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tinh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thần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a:t>
            </a:r>
            <a:r>
              <a:rPr lang="vi-VN"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ư</a:t>
            </a:r>
            <a:r>
              <a:rPr lang="en-US" sz="2400" b="1" dirty="0" err="1">
                <a:solidFill>
                  <a:schemeClr val="bg1"/>
                </a:solidFill>
                <a:effectLst>
                  <a:outerShdw blurRad="38100" dist="38100" dir="2700000" algn="tl">
                    <a:srgbClr val="000000">
                      <a:alpha val="43137"/>
                    </a:srgbClr>
                  </a:outerShdw>
                </a:effectLst>
              </a:rPr>
              <a:t>ơng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pháp</a:t>
            </a:r>
            <a:r>
              <a:rPr lang="en-US" sz="2400" b="1" dirty="0">
                <a:solidFill>
                  <a:schemeClr val="bg1"/>
                </a:solidFill>
                <a:effectLst>
                  <a:outerShdw blurRad="38100" dist="38100" dir="2700000" algn="tl">
                    <a:srgbClr val="000000">
                      <a:alpha val="43137"/>
                    </a:srgbClr>
                  </a:outerShdw>
                </a:effectLst>
              </a:rPr>
              <a:t>…)</a:t>
            </a:r>
          </a:p>
          <a:p>
            <a:pPr marL="800100" lvl="1" indent="-342900" algn="just">
              <a:buFont typeface="Wingdings" panose="05000000000000000000" pitchFamily="2" charset="2"/>
              <a:buChar char="Ø"/>
            </a:pPr>
            <a:r>
              <a:rPr lang="en-US" sz="2400" b="1" dirty="0">
                <a:solidFill>
                  <a:schemeClr val="bg1"/>
                </a:solidFill>
                <a:effectLst>
                  <a:outerShdw blurRad="38100" dist="38100" dir="2700000" algn="tl">
                    <a:srgbClr val="000000">
                      <a:alpha val="43137"/>
                    </a:srgbClr>
                  </a:outerShdw>
                </a:effectLst>
              </a:rPr>
              <a:t>Ph</a:t>
            </a:r>
            <a:r>
              <a:rPr lang="vi-VN"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ư</a:t>
            </a:r>
            <a:r>
              <a:rPr lang="en-US" sz="2400" b="1" dirty="0" err="1">
                <a:solidFill>
                  <a:schemeClr val="bg1"/>
                </a:solidFill>
                <a:effectLst>
                  <a:outerShdw blurRad="38100" dist="38100" dir="2700000" algn="tl">
                    <a:srgbClr val="000000">
                      <a:alpha val="43137"/>
                    </a:srgbClr>
                  </a:outerShdw>
                </a:effectLst>
              </a:rPr>
              <a:t>ơng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pháp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tiếp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cận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chuyển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tải</a:t>
            </a:r>
            <a:r>
              <a:rPr lang="en-US" sz="2400" b="1" dirty="0">
                <a:solidFill>
                  <a:schemeClr val="bg1"/>
                </a:solidFill>
                <a:effectLst>
                  <a:outerShdw blurRad="38100" dist="38100" dir="2700000" algn="tl">
                    <a:srgbClr val="000000">
                      <a:alpha val="43137"/>
                    </a:srgbClr>
                  </a:outerShdw>
                </a:effectLst>
              </a:rPr>
              <a:t> nội dung</a:t>
            </a:r>
          </a:p>
          <a:p>
            <a:pPr marL="800100" lvl="1" indent="-342900" algn="just">
              <a:buFont typeface="Wingdings" panose="05000000000000000000" pitchFamily="2" charset="2"/>
              <a:buChar char="Ø"/>
            </a:pPr>
            <a:r>
              <a:rPr lang="en-US" sz="2400" b="1" dirty="0" err="1">
                <a:solidFill>
                  <a:schemeClr val="bg1"/>
                </a:solidFill>
                <a:effectLst>
                  <a:outerShdw blurRad="38100" dist="38100" dir="2700000" algn="tl">
                    <a:srgbClr val="000000">
                      <a:alpha val="43137"/>
                    </a:srgbClr>
                  </a:outerShdw>
                </a:effectLst>
              </a:rPr>
              <a:t>Hình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thức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hoạt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mô</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hình</a:t>
            </a:r>
            <a:r>
              <a:rPr lang="en-US" sz="2400" b="1" dirty="0">
                <a:solidFill>
                  <a:schemeClr val="bg1"/>
                </a:solidFill>
                <a:effectLst>
                  <a:outerShdw blurRad="38100" dist="38100" dir="2700000" algn="tl">
                    <a:srgbClr val="000000">
                      <a:alpha val="43137"/>
                    </a:srgbClr>
                  </a:outerShdw>
                </a:effectLst>
              </a:rPr>
              <a:t>)</a:t>
            </a:r>
          </a:p>
          <a:p>
            <a:pPr marL="800100" lvl="1" indent="-342900" algn="just">
              <a:buFont typeface="Wingdings" panose="05000000000000000000" pitchFamily="2" charset="2"/>
              <a:buChar char="Ø"/>
            </a:pPr>
            <a:r>
              <a:rPr lang="en-US" sz="2400" b="1" dirty="0" err="1">
                <a:solidFill>
                  <a:schemeClr val="bg1"/>
                </a:solidFill>
                <a:effectLst>
                  <a:outerShdw blurRad="38100" dist="38100" dir="2700000" algn="tl">
                    <a:srgbClr val="000000">
                      <a:alpha val="43137"/>
                    </a:srgbClr>
                  </a:outerShdw>
                </a:effectLst>
              </a:rPr>
              <a:t>Tổ</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chức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bộ</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máy</a:t>
            </a:r>
            <a:endParaRPr lang="en-US" sz="2400" b="1" dirty="0">
              <a:solidFill>
                <a:schemeClr val="bg1"/>
              </a:solidFill>
              <a:effectLst>
                <a:outerShdw blurRad="38100" dist="38100" dir="2700000" algn="tl">
                  <a:srgbClr val="000000">
                    <a:alpha val="43137"/>
                  </a:srgbClr>
                </a:outerShdw>
              </a:effectLst>
            </a:endParaRPr>
          </a:p>
          <a:p>
            <a:pPr marL="800100" lvl="1" indent="-342900" algn="just">
              <a:buFont typeface="Wingdings" panose="05000000000000000000" pitchFamily="2" charset="2"/>
              <a:buChar char="Ø"/>
            </a:pPr>
            <a:r>
              <a:rPr lang="en-US" sz="2400" b="1" dirty="0">
                <a:solidFill>
                  <a:schemeClr val="bg1"/>
                </a:solidFill>
                <a:effectLst>
                  <a:outerShdw blurRad="38100" dist="38100" dir="2700000" algn="tl">
                    <a:srgbClr val="000000">
                      <a:alpha val="43137"/>
                    </a:srgbClr>
                  </a:outerShdw>
                </a:effectLst>
              </a:rPr>
              <a:t>Điều </a:t>
            </a:r>
            <a:r>
              <a:rPr lang="en-US" sz="2400" b="1" dirty="0" err="1">
                <a:solidFill>
                  <a:schemeClr val="bg1"/>
                </a:solidFill>
                <a:effectLst>
                  <a:outerShdw blurRad="38100" dist="38100" dir="2700000" algn="tl">
                    <a:srgbClr val="000000">
                      <a:alpha val="43137"/>
                    </a:srgbClr>
                  </a:outerShdw>
                </a:effectLst>
              </a:rPr>
              <a:t>kiện</a:t>
            </a:r>
            <a:r>
              <a:rPr lang="en-US" sz="2400" b="1" dirty="0">
                <a:solidFill>
                  <a:schemeClr val="bg1"/>
                </a:solidFill>
                <a:effectLst>
                  <a:outerShdw blurRad="38100" dist="38100" dir="2700000" algn="tl">
                    <a:srgbClr val="000000">
                      <a:alpha val="43137"/>
                    </a:srgbClr>
                  </a:outerShdw>
                </a:effectLst>
              </a:rPr>
              <a:t> c</a:t>
            </a:r>
            <a:r>
              <a:rPr lang="vi-VN"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ơ</a:t>
            </a:r>
            <a:r>
              <a:rPr lang="en-US" sz="2400" b="1" dirty="0">
                <a:solidFill>
                  <a:schemeClr val="bg1"/>
                </a:solidFill>
                <a:effectLst>
                  <a:outerShdw blurRad="38100" dist="38100" dir="2700000" algn="tl">
                    <a:srgbClr val="000000">
                      <a:alpha val="43137"/>
                    </a:srgbClr>
                  </a:outerShdw>
                </a:effectLst>
              </a:rPr>
              <a:t> sở </a:t>
            </a:r>
            <a:r>
              <a:rPr lang="en-US" sz="2400" b="1" dirty="0" err="1">
                <a:solidFill>
                  <a:schemeClr val="bg1"/>
                </a:solidFill>
                <a:effectLst>
                  <a:outerShdw blurRad="38100" dist="38100" dir="2700000" algn="tl">
                    <a:srgbClr val="000000">
                      <a:alpha val="43137"/>
                    </a:srgbClr>
                  </a:outerShdw>
                </a:effectLst>
              </a:rPr>
              <a:t>vật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chất</a:t>
            </a:r>
            <a:endParaRPr lang="en-US" sz="2400" b="1" dirty="0">
              <a:solidFill>
                <a:schemeClr val="bg1"/>
              </a:solidFill>
              <a:effectLst>
                <a:outerShdw blurRad="38100" dist="38100" dir="2700000" algn="tl">
                  <a:srgbClr val="000000">
                    <a:alpha val="43137"/>
                  </a:srgbClr>
                </a:outerShdw>
              </a:effectLst>
            </a:endParaRPr>
          </a:p>
          <a:p>
            <a:pPr lvl="1" algn="just"/>
            <a:endParaRPr lang="en-US" sz="2400" b="1" dirty="0">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en-US" sz="2400" b="1" u="sng" dirty="0" err="1">
                <a:solidFill>
                  <a:schemeClr val="bg1"/>
                </a:solidFill>
                <a:effectLst>
                  <a:outerShdw blurRad="38100" dist="38100" dir="2700000" algn="tl">
                    <a:srgbClr val="000000">
                      <a:alpha val="43137"/>
                    </a:srgbClr>
                  </a:outerShdw>
                </a:effectLst>
              </a:rPr>
              <a:t>Khách</a:t>
            </a:r>
            <a:r>
              <a:rPr lang="en-US" sz="2400" b="1" u="sng" dirty="0">
                <a:solidFill>
                  <a:schemeClr val="bg1"/>
                </a:solidFill>
                <a:effectLst>
                  <a:outerShdw blurRad="38100" dist="38100" dir="2700000" algn="tl">
                    <a:srgbClr val="000000">
                      <a:alpha val="43137"/>
                    </a:srgbClr>
                  </a:outerShdw>
                </a:effectLst>
              </a:rPr>
              <a:t> </a:t>
            </a:r>
            <a:r>
              <a:rPr lang="en-US" sz="2400" b="1" u="sng" dirty="0" err="1">
                <a:solidFill>
                  <a:schemeClr val="bg1"/>
                </a:solidFill>
                <a:effectLst>
                  <a:outerShdw blurRad="38100" dist="38100" dir="2700000" algn="tl">
                    <a:srgbClr val="000000">
                      <a:alpha val="43137"/>
                    </a:srgbClr>
                  </a:outerShdw>
                </a:effectLst>
              </a:rPr>
              <a:t>quan</a:t>
            </a:r>
            <a:r>
              <a:rPr lang="en-US" sz="2400" b="1" u="sng" dirty="0">
                <a:solidFill>
                  <a:schemeClr val="bg1"/>
                </a:solidFill>
                <a:effectLst>
                  <a:outerShdw blurRad="38100" dist="38100" dir="2700000" algn="tl">
                    <a:srgbClr val="000000">
                      <a:alpha val="43137"/>
                    </a:srgbClr>
                  </a:outerShdw>
                </a:effectLst>
              </a:rPr>
              <a:t>:</a:t>
            </a:r>
          </a:p>
          <a:p>
            <a:pPr marL="914400" lvl="1" indent="-457200" algn="just">
              <a:buFont typeface="Wingdings" panose="05000000000000000000" pitchFamily="2" charset="2"/>
              <a:buChar char="Ø"/>
            </a:pPr>
            <a:r>
              <a:rPr lang="en-US" sz="2400" b="1" dirty="0" err="1">
                <a:solidFill>
                  <a:schemeClr val="bg1"/>
                </a:solidFill>
                <a:effectLst>
                  <a:outerShdw blurRad="38100" dist="38100" dir="2700000" algn="tl">
                    <a:srgbClr val="000000">
                      <a:alpha val="43137"/>
                    </a:srgbClr>
                  </a:outerShdw>
                </a:effectLst>
              </a:rPr>
              <a:t>Bất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cập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kẽ</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hở</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của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chính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sách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pháp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luật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hiện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hành</a:t>
            </a:r>
            <a:r>
              <a:rPr lang="en-US" sz="2400" b="1" dirty="0">
                <a:solidFill>
                  <a:schemeClr val="bg1"/>
                </a:solidFill>
                <a:effectLst>
                  <a:outerShdw blurRad="38100" dist="38100" dir="2700000" algn="tl">
                    <a:srgbClr val="000000">
                      <a:alpha val="43137"/>
                    </a:srgbClr>
                  </a:outerShdw>
                </a:effectLst>
              </a:rPr>
              <a:t>.</a:t>
            </a:r>
          </a:p>
          <a:p>
            <a:pPr marL="914400" lvl="1" indent="-457200" algn="just">
              <a:buFont typeface="Wingdings" panose="05000000000000000000" pitchFamily="2" charset="2"/>
              <a:buChar char="Ø"/>
            </a:pPr>
            <a:r>
              <a:rPr lang="en-US" sz="2400" b="1" dirty="0">
                <a:solidFill>
                  <a:schemeClr val="bg1"/>
                </a:solidFill>
                <a:effectLst>
                  <a:outerShdw blurRad="38100" dist="38100" dir="2700000" algn="tl">
                    <a:srgbClr val="000000">
                      <a:alpha val="43137"/>
                    </a:srgbClr>
                  </a:outerShdw>
                </a:effectLst>
              </a:rPr>
              <a:t>Công </a:t>
            </a:r>
            <a:r>
              <a:rPr lang="en-US" sz="2400" b="1" dirty="0" err="1">
                <a:solidFill>
                  <a:schemeClr val="bg1"/>
                </a:solidFill>
                <a:effectLst>
                  <a:outerShdw blurRad="38100" dist="38100" dir="2700000" algn="tl">
                    <a:srgbClr val="000000">
                      <a:alpha val="43137"/>
                    </a:srgbClr>
                  </a:outerShdw>
                </a:effectLst>
              </a:rPr>
              <a:t>tác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phối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hợp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thiếu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chặt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chẽ</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chính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quyền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ngành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chức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năng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a:t>
            </a:r>
            <a:r>
              <a:rPr lang="vi-VN"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ư</a:t>
            </a:r>
            <a:r>
              <a:rPr lang="en-US" sz="2400" b="1" dirty="0">
                <a:solidFill>
                  <a:schemeClr val="bg1"/>
                </a:solidFill>
                <a:effectLst>
                  <a:outerShdw blurRad="38100" dist="38100" dir="2700000" algn="tl">
                    <a:srgbClr val="000000">
                      <a:alpha val="43137"/>
                    </a:srgbClr>
                  </a:outerShdw>
                </a:effectLst>
              </a:rPr>
              <a:t>a </a:t>
            </a:r>
            <a:r>
              <a:rPr lang="en-US" sz="2400" b="1" dirty="0" err="1">
                <a:solidFill>
                  <a:schemeClr val="bg1"/>
                </a:solidFill>
                <a:effectLst>
                  <a:outerShdw blurRad="38100" dist="38100" dir="2700000" algn="tl">
                    <a:srgbClr val="000000">
                      <a:alpha val="43137"/>
                    </a:srgbClr>
                  </a:outerShdw>
                </a:effectLst>
              </a:rPr>
              <a:t>có</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tiếng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chung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chủ</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doanh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nghiệp</a:t>
            </a:r>
            <a:r>
              <a:rPr lang="en-US" sz="2400" b="1" dirty="0">
                <a:solidFill>
                  <a:schemeClr val="bg1"/>
                </a:solidFill>
                <a:effectLst>
                  <a:outerShdw blurRad="38100" dist="38100" dir="2700000" algn="tl">
                    <a:srgbClr val="000000">
                      <a:alpha val="43137"/>
                    </a:srgbClr>
                  </a:outerShdw>
                </a:effectLst>
              </a:rPr>
              <a:t>)</a:t>
            </a:r>
          </a:p>
          <a:p>
            <a:pPr marL="914400" lvl="1" indent="-457200" algn="just">
              <a:buFont typeface="Wingdings" panose="05000000000000000000" pitchFamily="2" charset="2"/>
              <a:buChar char="Ø"/>
            </a:pPr>
            <a:r>
              <a:rPr lang="en-US" sz="2400" b="1" dirty="0">
                <a:solidFill>
                  <a:schemeClr val="bg1"/>
                </a:solidFill>
                <a:effectLst>
                  <a:outerShdw blurRad="38100" dist="38100" dir="2700000" algn="tl">
                    <a:srgbClr val="000000">
                      <a:alpha val="43137"/>
                    </a:srgbClr>
                  </a:outerShdw>
                </a:effectLst>
              </a:rPr>
              <a:t>Điều </a:t>
            </a:r>
            <a:r>
              <a:rPr lang="en-US" sz="2400" b="1" dirty="0" err="1">
                <a:solidFill>
                  <a:schemeClr val="bg1"/>
                </a:solidFill>
                <a:effectLst>
                  <a:outerShdw blurRad="38100" dist="38100" dir="2700000" algn="tl">
                    <a:srgbClr val="000000">
                      <a:alpha val="43137"/>
                    </a:srgbClr>
                  </a:outerShdw>
                </a:effectLst>
              </a:rPr>
              <a:t>kiện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cuộc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sống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bản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thân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ĐV&amp;NLĐ</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trình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nhận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thức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quan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điểm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thái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a:t>
            </a:r>
            <a:r>
              <a:rPr lang="en-US" sz="2400" b="1" dirty="0">
                <a:solidFill>
                  <a:schemeClr val="bg1"/>
                </a:solidFill>
                <a:effectLst>
                  <a:outerShdw blurRad="38100" dist="38100" dir="2700000" algn="tl">
                    <a:srgbClr val="000000">
                      <a:alpha val="43137"/>
                    </a:srgbClr>
                  </a:outerShdw>
                </a:effectLst>
              </a:rPr>
              <a:t>...)</a:t>
            </a:r>
          </a:p>
          <a:p>
            <a:pPr marL="914400" lvl="1" indent="-457200" algn="just">
              <a:buFont typeface="Wingdings" panose="05000000000000000000" pitchFamily="2" charset="2"/>
              <a:buChar char="Ø"/>
            </a:pP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2929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1"/>
            <a:ext cx="8654143" cy="979714"/>
          </a:xfrm>
        </p:spPr>
        <p:txBody>
          <a:bodyPr/>
          <a:lstStyle/>
          <a:p>
            <a:pPr algn="ctr"/>
            <a:r>
              <a:rPr lang="en-US" b="1" dirty="0" err="1">
                <a:solidFill>
                  <a:schemeClr val="bg1"/>
                </a:solidFill>
                <a:effectLst>
                  <a:outerShdw blurRad="38100" dist="38100" dir="2700000" algn="tl">
                    <a:srgbClr val="000000">
                      <a:alpha val="43137"/>
                    </a:srgbClr>
                  </a:outerShdw>
                </a:effectLst>
              </a:rPr>
              <a:t>KẾT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QUẢ</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4" name="TextBox 3">
            <a:extLst>
              <a:ext uri="{FF2B5EF4-FFF2-40B4-BE49-F238E27FC236}">
                <a16:creationId xmlns:a16="http://schemas.microsoft.com/office/drawing/2014/main" xmlns="" id="{8E4B18D0-6963-4FAD-8C5F-F25C63C1ED68}"/>
              </a:ext>
            </a:extLst>
          </p:cNvPr>
          <p:cNvSpPr txBox="1"/>
          <p:nvPr/>
        </p:nvSpPr>
        <p:spPr>
          <a:xfrm>
            <a:off x="2572714" y="1183901"/>
            <a:ext cx="8908026" cy="5262979"/>
          </a:xfrm>
          <a:prstGeom prst="rect">
            <a:avLst/>
          </a:prstGeom>
          <a:noFill/>
        </p:spPr>
        <p:txBody>
          <a:bodyPr wrap="square" rtlCol="0">
            <a:spAutoFit/>
          </a:bodyPr>
          <a:lstStyle/>
          <a:p>
            <a:pPr algn="just"/>
            <a:r>
              <a:rPr lang="en-US" sz="2400" b="1" dirty="0" err="1">
                <a:solidFill>
                  <a:srgbClr val="FFFF00"/>
                </a:solidFill>
                <a:effectLst>
                  <a:outerShdw blurRad="38100" dist="38100" dir="2700000" algn="tl">
                    <a:srgbClr val="000000">
                      <a:alpha val="43137"/>
                    </a:srgbClr>
                  </a:outerShdw>
                </a:effectLst>
              </a:rPr>
              <a:t>Bài</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học</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kinh</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nghiệm</a:t>
            </a:r>
            <a:endParaRPr lang="en-US" sz="2400" b="1" dirty="0">
              <a:solidFill>
                <a:srgbClr val="FFFF00"/>
              </a:solidFill>
              <a:effectLst>
                <a:outerShdw blurRad="38100" dist="38100" dir="2700000" algn="tl">
                  <a:srgbClr val="000000">
                    <a:alpha val="43137"/>
                  </a:srgbClr>
                </a:outerShdw>
              </a:effectLst>
            </a:endParaRPr>
          </a:p>
          <a:p>
            <a:pPr algn="just"/>
            <a:endParaRPr lang="en-US" sz="2400" b="1" dirty="0">
              <a:solidFill>
                <a:srgbClr val="FFFF00"/>
              </a:solidFill>
              <a:effectLst>
                <a:outerShdw blurRad="38100" dist="38100" dir="2700000" algn="tl">
                  <a:srgbClr val="000000">
                    <a:alpha val="43137"/>
                  </a:srgbClr>
                </a:outerShdw>
              </a:effectLst>
            </a:endParaRPr>
          </a:p>
          <a:p>
            <a:pPr marL="457200" indent="-457200" algn="just">
              <a:buFont typeface="+mj-lt"/>
              <a:buAutoNum type="arabicPeriod"/>
            </a:pPr>
            <a:r>
              <a:rPr lang="en-US" sz="2400" b="1" dirty="0" err="1">
                <a:solidFill>
                  <a:schemeClr val="bg1"/>
                </a:solidFill>
                <a:effectLst>
                  <a:outerShdw blurRad="38100" dist="38100" dir="2700000" algn="tl">
                    <a:srgbClr val="000000">
                      <a:alpha val="43137"/>
                    </a:srgbClr>
                  </a:outerShdw>
                </a:effectLst>
              </a:rPr>
              <a:t>Xác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định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mục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tiêu</a:t>
            </a:r>
            <a:r>
              <a:rPr lang="en-US" sz="2400" b="1" dirty="0">
                <a:solidFill>
                  <a:schemeClr val="bg1"/>
                </a:solidFill>
                <a:effectLst>
                  <a:outerShdw blurRad="38100" dist="38100" dir="2700000" algn="tl">
                    <a:srgbClr val="000000">
                      <a:alpha val="43137"/>
                    </a:srgbClr>
                  </a:outerShdw>
                </a:effectLst>
              </a:rPr>
              <a:t> hang </a:t>
            </a:r>
            <a:r>
              <a:rPr lang="en-US" sz="2400" b="1" dirty="0" err="1">
                <a:solidFill>
                  <a:schemeClr val="bg1"/>
                </a:solidFill>
                <a:effectLst>
                  <a:outerShdw blurRad="38100" dist="38100" dir="2700000" algn="tl">
                    <a:srgbClr val="000000">
                      <a:alpha val="43137"/>
                    </a:srgbClr>
                  </a:outerShdw>
                </a:effectLst>
              </a:rPr>
              <a:t>đầu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thực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hiện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chức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năng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trung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tâm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của</a:t>
            </a:r>
            <a:r>
              <a:rPr lang="en-US" sz="2400" b="1" dirty="0">
                <a:solidFill>
                  <a:schemeClr val="bg1"/>
                </a:solidFill>
                <a:effectLst>
                  <a:outerShdw blurRad="38100" dist="38100" dir="2700000" algn="tl">
                    <a:srgbClr val="000000">
                      <a:alpha val="43137"/>
                    </a:srgbClr>
                  </a:outerShdw>
                </a:effectLst>
              </a:rPr>
              <a:t> Công </a:t>
            </a:r>
            <a:r>
              <a:rPr lang="en-US" sz="2400" b="1" dirty="0" err="1">
                <a:solidFill>
                  <a:schemeClr val="bg1"/>
                </a:solidFill>
              </a:rPr>
              <a:t>đoàn</a:t>
            </a:r>
            <a:endParaRPr lang="en-US" sz="2400" b="1" dirty="0">
              <a:solidFill>
                <a:schemeClr val="bg1"/>
              </a:solidFill>
            </a:endParaRPr>
          </a:p>
          <a:p>
            <a:pPr marL="457200" indent="-457200" algn="just">
              <a:buFont typeface="+mj-lt"/>
              <a:buAutoNum type="arabicPeriod"/>
            </a:pPr>
            <a:endParaRPr lang="en-US" sz="2400" b="1" dirty="0">
              <a:solidFill>
                <a:schemeClr val="bg1"/>
              </a:solidFill>
            </a:endParaRPr>
          </a:p>
          <a:p>
            <a:pPr marL="457200" indent="-457200" algn="just">
              <a:buFont typeface="+mj-lt"/>
              <a:buAutoNum type="arabicPeriod"/>
            </a:pPr>
            <a:r>
              <a:rPr lang="en-US" sz="2400" b="1" dirty="0" err="1">
                <a:solidFill>
                  <a:schemeClr val="bg1"/>
                </a:solidFill>
              </a:rPr>
              <a:t>Bám</a:t>
            </a:r>
            <a:r>
              <a:rPr lang="en-US" sz="2400" b="1" dirty="0">
                <a:solidFill>
                  <a:schemeClr val="bg1"/>
                </a:solidFill>
              </a:rPr>
              <a:t> </a:t>
            </a:r>
            <a:r>
              <a:rPr lang="en-US" sz="2400" b="1" dirty="0" err="1">
                <a:solidFill>
                  <a:schemeClr val="bg1"/>
                </a:solidFill>
              </a:rPr>
              <a:t>sát</a:t>
            </a:r>
            <a:r>
              <a:rPr lang="en-US" sz="2400" b="1" dirty="0">
                <a:solidFill>
                  <a:schemeClr val="bg1"/>
                </a:solidFill>
              </a:rPr>
              <a:t> </a:t>
            </a:r>
            <a:r>
              <a:rPr lang="en-US" sz="2400" b="1" dirty="0" err="1">
                <a:solidFill>
                  <a:schemeClr val="bg1"/>
                </a:solidFill>
              </a:rPr>
              <a:t>sự</a:t>
            </a:r>
            <a:r>
              <a:rPr lang="en-US" sz="2400" b="1" dirty="0">
                <a:solidFill>
                  <a:schemeClr val="bg1"/>
                </a:solidFill>
              </a:rPr>
              <a:t> </a:t>
            </a:r>
            <a:r>
              <a:rPr lang="en-US" sz="2400" b="1" dirty="0" err="1">
                <a:solidFill>
                  <a:schemeClr val="bg1"/>
                </a:solidFill>
              </a:rPr>
              <a:t>lãnh</a:t>
            </a:r>
            <a:r>
              <a:rPr lang="en-US" sz="2400" b="1" dirty="0">
                <a:solidFill>
                  <a:schemeClr val="bg1"/>
                </a:solidFill>
              </a:rPr>
              <a:t> </a:t>
            </a:r>
            <a:r>
              <a:rPr lang="en-US" sz="2400" b="1" dirty="0" err="1">
                <a:solidFill>
                  <a:schemeClr val="bg1"/>
                </a:solidFill>
              </a:rPr>
              <a:t>đạo</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Đảng</a:t>
            </a:r>
            <a:r>
              <a:rPr lang="en-US" sz="2400" b="1" dirty="0">
                <a:solidFill>
                  <a:schemeClr val="bg1"/>
                </a:solidFill>
              </a:rPr>
              <a:t>, Công </a:t>
            </a:r>
            <a:r>
              <a:rPr lang="en-US" sz="2400" b="1" dirty="0" err="1">
                <a:solidFill>
                  <a:schemeClr val="bg1"/>
                </a:solidFill>
              </a:rPr>
              <a:t>đoàn</a:t>
            </a:r>
            <a:r>
              <a:rPr lang="en-US" sz="2400" b="1" dirty="0">
                <a:solidFill>
                  <a:schemeClr val="bg1"/>
                </a:solidFill>
              </a:rPr>
              <a:t> </a:t>
            </a:r>
            <a:r>
              <a:rPr lang="en-US" sz="2400" b="1" dirty="0" err="1">
                <a:solidFill>
                  <a:schemeClr val="bg1"/>
                </a:solidFill>
              </a:rPr>
              <a:t>cấp</a:t>
            </a:r>
            <a:r>
              <a:rPr lang="en-US" sz="2400" b="1" dirty="0">
                <a:solidFill>
                  <a:schemeClr val="bg1"/>
                </a:solidFill>
              </a:rPr>
              <a:t> </a:t>
            </a:r>
            <a:r>
              <a:rPr lang="en-US" sz="2400" b="1" dirty="0" err="1">
                <a:solidFill>
                  <a:schemeClr val="bg1"/>
                </a:solidFill>
              </a:rPr>
              <a:t>trên</a:t>
            </a:r>
            <a:r>
              <a:rPr lang="en-US" sz="2400" b="1" dirty="0">
                <a:solidFill>
                  <a:schemeClr val="bg1"/>
                </a:solidFill>
              </a:rPr>
              <a:t> </a:t>
            </a:r>
            <a:r>
              <a:rPr lang="en-US" sz="2400" b="1" dirty="0" err="1">
                <a:solidFill>
                  <a:schemeClr val="bg1"/>
                </a:solidFill>
              </a:rPr>
              <a:t>và</a:t>
            </a:r>
            <a:r>
              <a:rPr lang="en-US" sz="2400" b="1" dirty="0">
                <a:solidFill>
                  <a:schemeClr val="bg1"/>
                </a:solidFill>
              </a:rPr>
              <a:t> chú </a:t>
            </a:r>
            <a:r>
              <a:rPr lang="en-US" sz="2400" b="1" dirty="0" err="1">
                <a:solidFill>
                  <a:schemeClr val="bg1"/>
                </a:solidFill>
              </a:rPr>
              <a:t>trọng</a:t>
            </a:r>
            <a:r>
              <a:rPr lang="en-US" sz="2400" b="1" dirty="0">
                <a:solidFill>
                  <a:schemeClr val="bg1"/>
                </a:solidFill>
              </a:rPr>
              <a:t> </a:t>
            </a:r>
            <a:r>
              <a:rPr lang="en-US" sz="2400" b="1" dirty="0" err="1">
                <a:solidFill>
                  <a:schemeClr val="bg1"/>
                </a:solidFill>
              </a:rPr>
              <a:t>công</a:t>
            </a:r>
            <a:r>
              <a:rPr lang="en-US" sz="2400" b="1" dirty="0">
                <a:solidFill>
                  <a:schemeClr val="bg1"/>
                </a:solidFill>
              </a:rPr>
              <a:t> </a:t>
            </a:r>
            <a:r>
              <a:rPr lang="en-US" sz="2400" b="1" dirty="0" err="1">
                <a:solidFill>
                  <a:schemeClr val="bg1"/>
                </a:solidFill>
              </a:rPr>
              <a:t>tác</a:t>
            </a:r>
            <a:r>
              <a:rPr lang="en-US" sz="2400" b="1" dirty="0">
                <a:solidFill>
                  <a:schemeClr val="bg1"/>
                </a:solidFill>
              </a:rPr>
              <a:t> </a:t>
            </a:r>
            <a:r>
              <a:rPr lang="en-US" sz="2400" b="1" dirty="0" err="1">
                <a:solidFill>
                  <a:schemeClr val="bg1"/>
                </a:solidFill>
              </a:rPr>
              <a:t>phối</a:t>
            </a:r>
            <a:r>
              <a:rPr lang="en-US" sz="2400" b="1" dirty="0">
                <a:solidFill>
                  <a:schemeClr val="bg1"/>
                </a:solidFill>
              </a:rPr>
              <a:t> </a:t>
            </a:r>
            <a:r>
              <a:rPr lang="en-US" sz="2400" b="1" dirty="0" err="1">
                <a:solidFill>
                  <a:schemeClr val="bg1"/>
                </a:solidFill>
              </a:rPr>
              <a:t>hợp</a:t>
            </a:r>
            <a:endParaRPr lang="en-US" sz="2400" b="1" dirty="0">
              <a:solidFill>
                <a:schemeClr val="bg1"/>
              </a:solidFill>
            </a:endParaRPr>
          </a:p>
          <a:p>
            <a:pPr marL="457200" indent="-457200" algn="just">
              <a:buFont typeface="+mj-lt"/>
              <a:buAutoNum type="arabicPeriod"/>
            </a:pPr>
            <a:endParaRPr lang="en-US" sz="2400" b="1" dirty="0">
              <a:solidFill>
                <a:schemeClr val="bg1"/>
              </a:solidFill>
            </a:endParaRPr>
          </a:p>
          <a:p>
            <a:pPr marL="457200" indent="-457200" algn="just">
              <a:buFont typeface="+mj-lt"/>
              <a:buAutoNum type="arabicPeriod"/>
            </a:pPr>
            <a:r>
              <a:rPr lang="en-US" sz="2400" b="1" dirty="0">
                <a:solidFill>
                  <a:schemeClr val="bg1"/>
                </a:solidFill>
              </a:rPr>
              <a:t>Đoàn </a:t>
            </a:r>
            <a:r>
              <a:rPr lang="en-US" sz="2400" b="1" dirty="0" err="1">
                <a:solidFill>
                  <a:schemeClr val="bg1"/>
                </a:solidFill>
              </a:rPr>
              <a:t>kết</a:t>
            </a:r>
            <a:r>
              <a:rPr lang="en-US" sz="2400" b="1" dirty="0">
                <a:solidFill>
                  <a:schemeClr val="bg1"/>
                </a:solidFill>
              </a:rPr>
              <a:t>, </a:t>
            </a:r>
            <a:r>
              <a:rPr lang="en-US" sz="2400" b="1" dirty="0" err="1">
                <a:solidFill>
                  <a:schemeClr val="bg1"/>
                </a:solidFill>
              </a:rPr>
              <a:t>thống</a:t>
            </a:r>
            <a:r>
              <a:rPr lang="en-US" sz="2400" b="1" dirty="0">
                <a:solidFill>
                  <a:schemeClr val="bg1"/>
                </a:solidFill>
              </a:rPr>
              <a:t> </a:t>
            </a:r>
            <a:r>
              <a:rPr lang="en-US" sz="2400" b="1" dirty="0" err="1">
                <a:solidFill>
                  <a:schemeClr val="bg1"/>
                </a:solidFill>
              </a:rPr>
              <a:t>nhất</a:t>
            </a:r>
            <a:r>
              <a:rPr lang="en-US" sz="2400" b="1" dirty="0">
                <a:solidFill>
                  <a:schemeClr val="bg1"/>
                </a:solidFill>
              </a:rPr>
              <a:t> </a:t>
            </a:r>
            <a:r>
              <a:rPr lang="en-US" sz="2400" b="1" dirty="0" err="1">
                <a:solidFill>
                  <a:schemeClr val="bg1"/>
                </a:solidFill>
              </a:rPr>
              <a:t>về</a:t>
            </a:r>
            <a:r>
              <a:rPr lang="en-US" sz="2400" b="1" dirty="0">
                <a:solidFill>
                  <a:schemeClr val="bg1"/>
                </a:solidFill>
              </a:rPr>
              <a:t> </a:t>
            </a:r>
            <a:r>
              <a:rPr lang="en-US" sz="2400" b="1" dirty="0" err="1">
                <a:solidFill>
                  <a:schemeClr val="bg1"/>
                </a:solidFill>
              </a:rPr>
              <a:t>nhận</a:t>
            </a:r>
            <a:r>
              <a:rPr lang="en-US" sz="2400" b="1" dirty="0">
                <a:solidFill>
                  <a:schemeClr val="bg1"/>
                </a:solidFill>
              </a:rPr>
              <a:t> </a:t>
            </a:r>
            <a:r>
              <a:rPr lang="en-US" sz="2400" b="1" dirty="0" err="1">
                <a:solidFill>
                  <a:schemeClr val="bg1"/>
                </a:solidFill>
              </a:rPr>
              <a:t>thức</a:t>
            </a:r>
            <a:r>
              <a:rPr lang="en-US" sz="2400" b="1" dirty="0">
                <a:solidFill>
                  <a:schemeClr val="bg1"/>
                </a:solidFill>
              </a:rPr>
              <a:t> </a:t>
            </a:r>
            <a:r>
              <a:rPr lang="en-US" sz="2400" b="1" dirty="0" err="1">
                <a:solidFill>
                  <a:schemeClr val="bg1"/>
                </a:solidFill>
              </a:rPr>
              <a:t>và</a:t>
            </a:r>
            <a:r>
              <a:rPr lang="en-US" sz="2400" b="1" dirty="0">
                <a:solidFill>
                  <a:schemeClr val="bg1"/>
                </a:solidFill>
              </a:rPr>
              <a:t> </a:t>
            </a:r>
            <a:r>
              <a:rPr lang="en-US" sz="2400" b="1" dirty="0" err="1">
                <a:solidFill>
                  <a:schemeClr val="bg1"/>
                </a:solidFill>
              </a:rPr>
              <a:t>hành</a:t>
            </a:r>
            <a:r>
              <a:rPr lang="en-US" sz="2400" b="1" dirty="0">
                <a:solidFill>
                  <a:schemeClr val="bg1"/>
                </a:solidFill>
              </a:rPr>
              <a:t> </a:t>
            </a:r>
            <a:r>
              <a:rPr lang="en-US" sz="2400" b="1" dirty="0" err="1">
                <a:solidFill>
                  <a:schemeClr val="bg1"/>
                </a:solidFill>
              </a:rPr>
              <a:t>động</a:t>
            </a:r>
            <a:r>
              <a:rPr lang="en-US" sz="2400" b="1" dirty="0">
                <a:solidFill>
                  <a:schemeClr val="bg1"/>
                </a:solidFill>
              </a:rPr>
              <a:t> </a:t>
            </a:r>
          </a:p>
          <a:p>
            <a:pPr marL="457200" indent="-457200" algn="just">
              <a:buFont typeface="+mj-lt"/>
              <a:buAutoNum type="arabicPeriod"/>
            </a:pPr>
            <a:endParaRPr lang="en-US" sz="2400" b="1" dirty="0">
              <a:solidFill>
                <a:schemeClr val="bg1"/>
              </a:solidFill>
            </a:endParaRPr>
          </a:p>
          <a:p>
            <a:pPr marL="457200" indent="-457200" algn="just">
              <a:buFont typeface="+mj-lt"/>
              <a:buAutoNum type="arabicPeriod"/>
            </a:pPr>
            <a:r>
              <a:rPr lang="es-MX" sz="2400" b="1" dirty="0" err="1">
                <a:solidFill>
                  <a:schemeClr val="bg1"/>
                </a:solidFill>
              </a:rPr>
              <a:t>Xác</a:t>
            </a:r>
            <a:r>
              <a:rPr lang="es-MX" sz="2400" b="1" dirty="0">
                <a:solidFill>
                  <a:schemeClr val="bg1"/>
                </a:solidFill>
              </a:rPr>
              <a:t> </a:t>
            </a:r>
            <a:r>
              <a:rPr lang="es-MX" sz="2400" b="1" dirty="0" err="1">
                <a:solidFill>
                  <a:schemeClr val="bg1"/>
                </a:solidFill>
              </a:rPr>
              <a:t>định</a:t>
            </a:r>
            <a:r>
              <a:rPr lang="es-MX" sz="2400" b="1" dirty="0">
                <a:solidFill>
                  <a:schemeClr val="bg1"/>
                </a:solidFill>
              </a:rPr>
              <a:t> </a:t>
            </a:r>
            <a:r>
              <a:rPr lang="es-MX" sz="2400" b="1" dirty="0" err="1">
                <a:solidFill>
                  <a:schemeClr val="bg1"/>
                </a:solidFill>
              </a:rPr>
              <a:t>hoạt</a:t>
            </a:r>
            <a:r>
              <a:rPr lang="es-MX" sz="2400" b="1" dirty="0">
                <a:solidFill>
                  <a:schemeClr val="bg1"/>
                </a:solidFill>
              </a:rPr>
              <a:t> </a:t>
            </a:r>
            <a:r>
              <a:rPr lang="es-MX" sz="2400" b="1" dirty="0" err="1">
                <a:solidFill>
                  <a:schemeClr val="bg1"/>
                </a:solidFill>
              </a:rPr>
              <a:t>động</a:t>
            </a:r>
            <a:r>
              <a:rPr lang="es-MX" sz="2400" b="1" dirty="0">
                <a:solidFill>
                  <a:schemeClr val="bg1"/>
                </a:solidFill>
              </a:rPr>
              <a:t> </a:t>
            </a:r>
            <a:r>
              <a:rPr lang="es-MX" sz="2400" b="1" dirty="0" err="1">
                <a:solidFill>
                  <a:schemeClr val="bg1"/>
                </a:solidFill>
              </a:rPr>
              <a:t>của</a:t>
            </a:r>
            <a:r>
              <a:rPr lang="es-MX" sz="2400" b="1" dirty="0">
                <a:solidFill>
                  <a:schemeClr val="bg1"/>
                </a:solidFill>
              </a:rPr>
              <a:t> </a:t>
            </a:r>
            <a:r>
              <a:rPr lang="es-MX" sz="2400" b="1" dirty="0" err="1">
                <a:solidFill>
                  <a:schemeClr val="bg1"/>
                </a:solidFill>
              </a:rPr>
              <a:t>CĐCS</a:t>
            </a:r>
            <a:r>
              <a:rPr lang="es-MX" sz="2400" b="1" dirty="0">
                <a:solidFill>
                  <a:schemeClr val="bg1"/>
                </a:solidFill>
              </a:rPr>
              <a:t>, </a:t>
            </a:r>
            <a:r>
              <a:rPr lang="es-MX" sz="2400" b="1" dirty="0" err="1">
                <a:solidFill>
                  <a:schemeClr val="bg1"/>
                </a:solidFill>
              </a:rPr>
              <a:t>công</a:t>
            </a:r>
            <a:r>
              <a:rPr lang="es-MX" sz="2400" b="1" dirty="0">
                <a:solidFill>
                  <a:schemeClr val="bg1"/>
                </a:solidFill>
              </a:rPr>
              <a:t> </a:t>
            </a:r>
            <a:r>
              <a:rPr lang="es-MX" sz="2400" b="1" dirty="0" err="1">
                <a:solidFill>
                  <a:schemeClr val="bg1"/>
                </a:solidFill>
              </a:rPr>
              <a:t>tác</a:t>
            </a:r>
            <a:r>
              <a:rPr lang="es-MX" sz="2400" b="1" dirty="0">
                <a:solidFill>
                  <a:schemeClr val="bg1"/>
                </a:solidFill>
              </a:rPr>
              <a:t> </a:t>
            </a:r>
            <a:r>
              <a:rPr lang="es-MX" sz="2400" b="1" dirty="0" err="1">
                <a:solidFill>
                  <a:schemeClr val="bg1"/>
                </a:solidFill>
              </a:rPr>
              <a:t>phát</a:t>
            </a:r>
            <a:r>
              <a:rPr lang="es-MX" sz="2400" b="1" dirty="0">
                <a:solidFill>
                  <a:schemeClr val="bg1"/>
                </a:solidFill>
              </a:rPr>
              <a:t> </a:t>
            </a:r>
            <a:r>
              <a:rPr lang="es-MX" sz="2400" b="1" dirty="0" err="1">
                <a:solidFill>
                  <a:schemeClr val="bg1"/>
                </a:solidFill>
              </a:rPr>
              <a:t>triển</a:t>
            </a:r>
            <a:r>
              <a:rPr lang="es-MX" sz="2400" b="1" dirty="0">
                <a:solidFill>
                  <a:schemeClr val="bg1"/>
                </a:solidFill>
              </a:rPr>
              <a:t> </a:t>
            </a:r>
            <a:r>
              <a:rPr lang="es-MX" sz="2400" b="1" dirty="0" err="1">
                <a:solidFill>
                  <a:schemeClr val="bg1"/>
                </a:solidFill>
              </a:rPr>
              <a:t>đoàn</a:t>
            </a:r>
            <a:r>
              <a:rPr lang="es-MX" sz="2400" b="1" dirty="0">
                <a:solidFill>
                  <a:schemeClr val="bg1"/>
                </a:solidFill>
              </a:rPr>
              <a:t> </a:t>
            </a:r>
            <a:r>
              <a:rPr lang="es-MX" sz="2400" b="1" dirty="0" err="1">
                <a:solidFill>
                  <a:schemeClr val="bg1"/>
                </a:solidFill>
              </a:rPr>
              <a:t>viên</a:t>
            </a:r>
            <a:r>
              <a:rPr lang="es-MX" sz="2400" b="1" dirty="0">
                <a:solidFill>
                  <a:schemeClr val="bg1"/>
                </a:solidFill>
              </a:rPr>
              <a:t>, </a:t>
            </a:r>
            <a:r>
              <a:rPr lang="es-MX" sz="2400" b="1" dirty="0" err="1">
                <a:solidFill>
                  <a:schemeClr val="bg1"/>
                </a:solidFill>
              </a:rPr>
              <a:t>thành</a:t>
            </a:r>
            <a:r>
              <a:rPr lang="es-MX" sz="2400" b="1" dirty="0">
                <a:solidFill>
                  <a:schemeClr val="bg1"/>
                </a:solidFill>
              </a:rPr>
              <a:t> </a:t>
            </a:r>
            <a:r>
              <a:rPr lang="es-MX" sz="2400" b="1" dirty="0" err="1">
                <a:solidFill>
                  <a:schemeClr val="bg1"/>
                </a:solidFill>
              </a:rPr>
              <a:t>lập</a:t>
            </a:r>
            <a:r>
              <a:rPr lang="es-MX" sz="2400" b="1" dirty="0">
                <a:solidFill>
                  <a:schemeClr val="bg1"/>
                </a:solidFill>
              </a:rPr>
              <a:t> </a:t>
            </a:r>
            <a:r>
              <a:rPr lang="es-MX" sz="2400" b="1" dirty="0" err="1">
                <a:solidFill>
                  <a:schemeClr val="bg1"/>
                </a:solidFill>
              </a:rPr>
              <a:t>tổ</a:t>
            </a:r>
            <a:r>
              <a:rPr lang="es-MX" sz="2400" b="1" dirty="0">
                <a:solidFill>
                  <a:schemeClr val="bg1"/>
                </a:solidFill>
              </a:rPr>
              <a:t> </a:t>
            </a:r>
            <a:r>
              <a:rPr lang="es-MX" sz="2400" b="1" dirty="0" err="1">
                <a:solidFill>
                  <a:schemeClr val="bg1"/>
                </a:solidFill>
              </a:rPr>
              <a:t>chức</a:t>
            </a:r>
            <a:r>
              <a:rPr lang="es-MX" sz="2400" b="1" dirty="0">
                <a:solidFill>
                  <a:schemeClr val="bg1"/>
                </a:solidFill>
              </a:rPr>
              <a:t> </a:t>
            </a:r>
            <a:r>
              <a:rPr lang="es-MX" sz="2400" b="1" dirty="0" err="1">
                <a:solidFill>
                  <a:schemeClr val="bg1"/>
                </a:solidFill>
              </a:rPr>
              <a:t>Công</a:t>
            </a:r>
            <a:r>
              <a:rPr lang="es-MX" sz="2400" b="1" dirty="0">
                <a:solidFill>
                  <a:schemeClr val="bg1"/>
                </a:solidFill>
              </a:rPr>
              <a:t> </a:t>
            </a:r>
            <a:r>
              <a:rPr lang="es-MX" sz="2400" b="1" dirty="0" err="1">
                <a:solidFill>
                  <a:schemeClr val="bg1"/>
                </a:solidFill>
              </a:rPr>
              <a:t>đoàn</a:t>
            </a:r>
            <a:r>
              <a:rPr lang="es-MX" sz="2400" b="1" dirty="0">
                <a:solidFill>
                  <a:schemeClr val="bg1"/>
                </a:solidFill>
              </a:rPr>
              <a:t> </a:t>
            </a:r>
            <a:r>
              <a:rPr lang="es-MX" sz="2400" b="1" dirty="0" err="1">
                <a:solidFill>
                  <a:schemeClr val="bg1"/>
                </a:solidFill>
              </a:rPr>
              <a:t>là</a:t>
            </a:r>
            <a:r>
              <a:rPr lang="es-MX" sz="2400" b="1" dirty="0">
                <a:solidFill>
                  <a:schemeClr val="bg1"/>
                </a:solidFill>
              </a:rPr>
              <a:t> </a:t>
            </a:r>
            <a:r>
              <a:rPr lang="es-MX" sz="2400" b="1" dirty="0" err="1">
                <a:solidFill>
                  <a:schemeClr val="bg1"/>
                </a:solidFill>
              </a:rPr>
              <a:t>nhiệm</a:t>
            </a:r>
            <a:r>
              <a:rPr lang="es-MX" sz="2400" b="1" dirty="0">
                <a:solidFill>
                  <a:schemeClr val="bg1"/>
                </a:solidFill>
              </a:rPr>
              <a:t> </a:t>
            </a:r>
            <a:r>
              <a:rPr lang="es-MX" sz="2400" b="1" dirty="0" err="1">
                <a:solidFill>
                  <a:schemeClr val="bg1"/>
                </a:solidFill>
              </a:rPr>
              <a:t>vụ</a:t>
            </a:r>
            <a:r>
              <a:rPr lang="es-MX" sz="2400" b="1" dirty="0">
                <a:solidFill>
                  <a:schemeClr val="bg1"/>
                </a:solidFill>
              </a:rPr>
              <a:t> </a:t>
            </a:r>
            <a:r>
              <a:rPr lang="es-MX" sz="2400" b="1" dirty="0" err="1">
                <a:solidFill>
                  <a:schemeClr val="bg1"/>
                </a:solidFill>
              </a:rPr>
              <a:t>trọng</a:t>
            </a:r>
            <a:r>
              <a:rPr lang="es-MX" sz="2400" b="1" dirty="0">
                <a:solidFill>
                  <a:schemeClr val="bg1"/>
                </a:solidFill>
              </a:rPr>
              <a:t> </a:t>
            </a:r>
            <a:r>
              <a:rPr lang="es-MX" sz="2400" b="1" dirty="0" err="1">
                <a:solidFill>
                  <a:schemeClr val="bg1"/>
                </a:solidFill>
              </a:rPr>
              <a:t>tâm</a:t>
            </a:r>
            <a:endParaRPr lang="es-MX" sz="2400" b="1" dirty="0">
              <a:solidFill>
                <a:schemeClr val="bg1"/>
              </a:solidFill>
            </a:endParaRPr>
          </a:p>
          <a:p>
            <a:pPr marL="457200" indent="-457200" algn="just">
              <a:buFont typeface="+mj-lt"/>
              <a:buAutoNum type="arabicPeriod"/>
            </a:pPr>
            <a:endParaRPr lang="es-MX" sz="2400" b="1" dirty="0">
              <a:solidFill>
                <a:schemeClr val="bg1"/>
              </a:solidFill>
            </a:endParaRPr>
          </a:p>
          <a:p>
            <a:pPr marL="457200" indent="-457200" algn="just">
              <a:buFont typeface="+mj-lt"/>
              <a:buAutoNum type="arabicPeriod"/>
            </a:pPr>
            <a:r>
              <a:rPr lang="en-US" sz="2400" b="1" dirty="0" err="1">
                <a:solidFill>
                  <a:schemeClr val="bg1"/>
                </a:solidFill>
              </a:rPr>
              <a:t>Lựa</a:t>
            </a:r>
            <a:r>
              <a:rPr lang="en-US" sz="2400" b="1" dirty="0">
                <a:solidFill>
                  <a:schemeClr val="bg1"/>
                </a:solidFill>
              </a:rPr>
              <a:t> </a:t>
            </a:r>
            <a:r>
              <a:rPr lang="en-US" sz="2400" b="1" dirty="0" err="1">
                <a:solidFill>
                  <a:schemeClr val="bg1"/>
                </a:solidFill>
              </a:rPr>
              <a:t>chọn</a:t>
            </a:r>
            <a:r>
              <a:rPr lang="vi-VN" sz="2400" b="1" dirty="0">
                <a:solidFill>
                  <a:schemeClr val="bg1"/>
                </a:solidFill>
              </a:rPr>
              <a:t> </a:t>
            </a:r>
            <a:r>
              <a:rPr lang="en-US" sz="2400" b="1" dirty="0" err="1">
                <a:solidFill>
                  <a:schemeClr val="bg1"/>
                </a:solidFill>
              </a:rPr>
              <a:t>xây</a:t>
            </a:r>
            <a:r>
              <a:rPr lang="en-US" sz="2400" b="1" dirty="0">
                <a:solidFill>
                  <a:schemeClr val="bg1"/>
                </a:solidFill>
              </a:rPr>
              <a:t> </a:t>
            </a:r>
            <a:r>
              <a:rPr lang="en-US" sz="2400" b="1" dirty="0" err="1">
                <a:solidFill>
                  <a:schemeClr val="bg1"/>
                </a:solidFill>
              </a:rPr>
              <a:t>dựng</a:t>
            </a:r>
            <a:r>
              <a:rPr lang="en-US" sz="2400" b="1" dirty="0">
                <a:solidFill>
                  <a:schemeClr val="bg1"/>
                </a:solidFill>
              </a:rPr>
              <a:t> đội </a:t>
            </a:r>
            <a:r>
              <a:rPr lang="en-US" sz="2400" b="1" dirty="0" err="1">
                <a:solidFill>
                  <a:schemeClr val="bg1"/>
                </a:solidFill>
              </a:rPr>
              <a:t>ngũ</a:t>
            </a:r>
            <a:r>
              <a:rPr lang="en-US" sz="2400" b="1" dirty="0">
                <a:solidFill>
                  <a:schemeClr val="bg1"/>
                </a:solidFill>
              </a:rPr>
              <a:t> </a:t>
            </a:r>
            <a:r>
              <a:rPr lang="vi-VN" sz="2400" b="1" dirty="0" err="1">
                <a:solidFill>
                  <a:schemeClr val="bg1"/>
                </a:solidFill>
                <a:latin typeface="Calibri" panose="020F0502020204030204" pitchFamily="34" charset="0"/>
                <a:cs typeface="Calibri" panose="020F0502020204030204" pitchFamily="34" charset="0"/>
              </a:rPr>
              <a:t>cán</a:t>
            </a:r>
            <a:r>
              <a:rPr lang="vi-VN" sz="2400" b="1" dirty="0">
                <a:solidFill>
                  <a:schemeClr val="bg1"/>
                </a:solidFill>
                <a:latin typeface="Calibri" panose="020F0502020204030204" pitchFamily="34" charset="0"/>
                <a:cs typeface="Calibri" panose="020F0502020204030204" pitchFamily="34" charset="0"/>
              </a:rPr>
              <a:t> </a:t>
            </a:r>
            <a:r>
              <a:rPr lang="vi-VN" sz="2400" b="1" dirty="0" err="1">
                <a:solidFill>
                  <a:schemeClr val="bg1"/>
                </a:solidFill>
                <a:latin typeface="Calibri" panose="020F0502020204030204" pitchFamily="34" charset="0"/>
                <a:cs typeface="Calibri" panose="020F0502020204030204" pitchFamily="34" charset="0"/>
              </a:rPr>
              <a:t>bộ</a:t>
            </a:r>
            <a:r>
              <a:rPr lang="vi-VN" sz="2400" b="1" dirty="0">
                <a:solidFill>
                  <a:schemeClr val="bg1"/>
                </a:solidFill>
                <a:latin typeface="Calibri" panose="020F0502020204030204" pitchFamily="34" charset="0"/>
                <a:cs typeface="Calibri" panose="020F0502020204030204" pitchFamily="34" charset="0"/>
              </a:rPr>
              <a:t> </a:t>
            </a:r>
            <a:endParaRPr lang="en-US"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4231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0"/>
            <a:ext cx="8654143" cy="1152831"/>
          </a:xfrm>
        </p:spPr>
        <p:txBody>
          <a:bodyPr>
            <a:normAutofit fontScale="90000"/>
          </a:bodyPr>
          <a:lstStyle/>
          <a:p>
            <a:pPr algn="ctr"/>
            <a:r>
              <a:rPr lang="en-US" b="1" dirty="0" err="1">
                <a:solidFill>
                  <a:schemeClr val="bg1"/>
                </a:solidFill>
                <a:effectLst>
                  <a:outerShdw blurRad="38100" dist="38100" dir="2700000" algn="tl">
                    <a:srgbClr val="000000">
                      <a:alpha val="43137"/>
                    </a:srgbClr>
                  </a:outerShdw>
                </a:effectLst>
              </a:rPr>
              <a:t>MỤC</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TIÊU</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VỤ</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GIẢI</a:t>
            </a:r>
            <a:r>
              <a:rPr lang="en-US" b="1" dirty="0">
                <a:solidFill>
                  <a:schemeClr val="bg1"/>
                </a:solidFill>
                <a:effectLst>
                  <a:outerShdw blurRad="38100" dist="38100" dir="2700000" algn="tl">
                    <a:srgbClr val="000000">
                      <a:alpha val="43137"/>
                    </a:srgbClr>
                  </a:outerShdw>
                </a:effectLst>
              </a:rPr>
              <a:t> PHÁP</a:t>
            </a:r>
            <a:br>
              <a:rPr lang="en-US" b="1" dirty="0">
                <a:solidFill>
                  <a:schemeClr val="bg1"/>
                </a:solidFill>
                <a:effectLst>
                  <a:outerShdw blurRad="38100" dist="38100" dir="2700000" algn="tl">
                    <a:srgbClr val="000000">
                      <a:alpha val="43137"/>
                    </a:srgbClr>
                  </a:outerShdw>
                </a:effectLst>
              </a:rPr>
            </a:b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4" name="TextBox 3">
            <a:extLst>
              <a:ext uri="{FF2B5EF4-FFF2-40B4-BE49-F238E27FC236}">
                <a16:creationId xmlns:a16="http://schemas.microsoft.com/office/drawing/2014/main" xmlns="" id="{8E4B18D0-6963-4FAD-8C5F-F25C63C1ED68}"/>
              </a:ext>
            </a:extLst>
          </p:cNvPr>
          <p:cNvSpPr txBox="1"/>
          <p:nvPr/>
        </p:nvSpPr>
        <p:spPr>
          <a:xfrm>
            <a:off x="2572714" y="1610849"/>
            <a:ext cx="8908026" cy="4524315"/>
          </a:xfrm>
          <a:prstGeom prst="rect">
            <a:avLst/>
          </a:prstGeom>
          <a:noFill/>
        </p:spPr>
        <p:txBody>
          <a:bodyPr wrap="square" rtlCol="0">
            <a:spAutoFit/>
          </a:bodyPr>
          <a:lstStyle/>
          <a:p>
            <a:pPr algn="just"/>
            <a:r>
              <a:rPr lang="en-US" sz="2400" b="1" dirty="0" err="1">
                <a:solidFill>
                  <a:srgbClr val="FFFF00"/>
                </a:solidFill>
                <a:effectLst>
                  <a:outerShdw blurRad="38100" dist="38100" dir="2700000" algn="tl">
                    <a:srgbClr val="000000">
                      <a:alpha val="43137"/>
                    </a:srgbClr>
                  </a:outerShdw>
                </a:effectLst>
              </a:rPr>
              <a:t>Dự</a:t>
            </a:r>
            <a:r>
              <a:rPr lang="en-US" sz="2400" b="1" dirty="0">
                <a:solidFill>
                  <a:srgbClr val="FFFF00"/>
                </a:solidFill>
                <a:effectLst>
                  <a:outerShdw blurRad="38100" dist="38100" dir="2700000" algn="tl">
                    <a:srgbClr val="000000">
                      <a:alpha val="43137"/>
                    </a:srgbClr>
                  </a:outerShdw>
                </a:effectLst>
              </a:rPr>
              <a:t> báo </a:t>
            </a:r>
            <a:r>
              <a:rPr lang="en-US" sz="2400" b="1" dirty="0" err="1">
                <a:solidFill>
                  <a:srgbClr val="FFFF00"/>
                </a:solidFill>
                <a:effectLst>
                  <a:outerShdw blurRad="38100" dist="38100" dir="2700000" algn="tl">
                    <a:srgbClr val="000000">
                      <a:alpha val="43137"/>
                    </a:srgbClr>
                  </a:outerShdw>
                </a:effectLst>
              </a:rPr>
              <a:t>tình</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hình</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những</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vấn</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đề</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tác</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động</a:t>
            </a:r>
            <a:endParaRPr lang="en-US" sz="2400" b="1" dirty="0">
              <a:solidFill>
                <a:srgbClr val="FFFF00"/>
              </a:solidFill>
              <a:effectLst>
                <a:outerShdw blurRad="38100" dist="38100" dir="2700000" algn="tl">
                  <a:srgbClr val="000000">
                    <a:alpha val="43137"/>
                  </a:srgbClr>
                </a:outerShdw>
              </a:effectLst>
            </a:endParaRPr>
          </a:p>
          <a:p>
            <a:pPr algn="just"/>
            <a:endParaRPr lang="en-US" sz="2400" b="1" dirty="0">
              <a:solidFill>
                <a:srgbClr val="FFFF00"/>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Số</a:t>
            </a:r>
            <a:r>
              <a:rPr lang="en-US" sz="2400" b="1" dirty="0">
                <a:solidFill>
                  <a:schemeClr val="bg1"/>
                </a:solidFill>
                <a:effectLst>
                  <a:outerShdw blurRad="38100" dist="38100" dir="2700000" algn="tl">
                    <a:srgbClr val="000000">
                      <a:alpha val="43137"/>
                    </a:srgbClr>
                  </a:outerShdw>
                </a:effectLst>
              </a:rPr>
              <a:t> l</a:t>
            </a:r>
            <a:r>
              <a:rPr lang="vi-VN"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ư</a:t>
            </a:r>
            <a:r>
              <a:rPr lang="en-US" sz="2400" b="1" dirty="0" err="1">
                <a:solidFill>
                  <a:schemeClr val="bg1"/>
                </a:solidFill>
                <a:effectLst>
                  <a:outerShdw blurRad="38100" dist="38100" dir="2700000" algn="tl">
                    <a:srgbClr val="000000">
                      <a:alpha val="43137"/>
                    </a:srgbClr>
                  </a:outerShdw>
                </a:effectLst>
              </a:rPr>
              <a:t>ợng</a:t>
            </a:r>
            <a:r>
              <a:rPr lang="en-US" sz="2400" b="1" dirty="0">
                <a:solidFill>
                  <a:schemeClr val="bg1"/>
                </a:solidFill>
                <a:effectLst>
                  <a:outerShdw blurRad="38100" dist="38100" dir="2700000" algn="tl">
                    <a:srgbClr val="000000">
                      <a:alpha val="43137"/>
                    </a:srgbClr>
                  </a:outerShdw>
                </a:effectLst>
              </a:rPr>
              <a:t> lao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tăng</a:t>
            </a:r>
            <a:endParaRPr lang="en-US" sz="2400" b="1" dirty="0">
              <a:solidFill>
                <a:schemeClr val="bg1"/>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Cạnh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tranh</a:t>
            </a:r>
            <a:r>
              <a:rPr lang="en-US" sz="2400" b="1" dirty="0">
                <a:solidFill>
                  <a:schemeClr val="bg1"/>
                </a:solidFill>
                <a:effectLst>
                  <a:outerShdw blurRad="38100" dist="38100" dir="2700000" algn="tl">
                    <a:srgbClr val="000000">
                      <a:alpha val="43137"/>
                    </a:srgbClr>
                  </a:outerShdw>
                </a:effectLst>
              </a:rPr>
              <a:t> lao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ngày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càng</a:t>
            </a:r>
            <a:r>
              <a:rPr lang="en-US" sz="2400" b="1" dirty="0">
                <a:solidFill>
                  <a:schemeClr val="bg1"/>
                </a:solidFill>
                <a:effectLst>
                  <a:outerShdw blurRad="38100" dist="38100" dir="2700000" algn="tl">
                    <a:srgbClr val="000000">
                      <a:alpha val="43137"/>
                    </a:srgbClr>
                  </a:outerShdw>
                </a:effectLst>
              </a:rPr>
              <a:t> gay </a:t>
            </a:r>
            <a:r>
              <a:rPr lang="en-US" sz="2400" b="1" dirty="0" err="1">
                <a:solidFill>
                  <a:schemeClr val="bg1"/>
                </a:solidFill>
                <a:effectLst>
                  <a:outerShdw blurRad="38100" dist="38100" dir="2700000" algn="tl">
                    <a:srgbClr val="000000">
                      <a:alpha val="43137"/>
                    </a:srgbClr>
                  </a:outerShdw>
                </a:effectLst>
              </a:rPr>
              <a:t>gắt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AFTA</a:t>
            </a:r>
            <a:r>
              <a:rPr lang="en-US" sz="2400" b="1" dirty="0">
                <a:solidFill>
                  <a:schemeClr val="bg1"/>
                </a:solidFill>
                <a:effectLst>
                  <a:outerShdw blurRad="38100" dist="38100" dir="2700000" algn="tl">
                    <a:srgbClr val="000000">
                      <a:alpha val="43137"/>
                    </a:srgbClr>
                  </a:outerShdw>
                </a:effectLst>
              </a:rPr>
              <a:t>)</a:t>
            </a:r>
          </a:p>
          <a:p>
            <a:pPr marL="342900" indent="-342900" algn="just">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Cuộc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cách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mạng</a:t>
            </a:r>
            <a:r>
              <a:rPr lang="en-US" sz="2400" b="1" dirty="0">
                <a:solidFill>
                  <a:schemeClr val="bg1"/>
                </a:solidFill>
                <a:effectLst>
                  <a:outerShdw blurRad="38100" dist="38100" dir="2700000" algn="tl">
                    <a:srgbClr val="000000">
                      <a:alpha val="43137"/>
                    </a:srgbClr>
                  </a:outerShdw>
                </a:effectLst>
              </a:rPr>
              <a:t> Công </a:t>
            </a:r>
            <a:r>
              <a:rPr lang="en-US" sz="2400" b="1" dirty="0" err="1">
                <a:solidFill>
                  <a:schemeClr val="bg1"/>
                </a:solidFill>
                <a:effectLst>
                  <a:outerShdw blurRad="38100" dist="38100" dir="2700000" algn="tl">
                    <a:srgbClr val="000000">
                      <a:alpha val="43137"/>
                    </a:srgbClr>
                  </a:outerShdw>
                </a:effectLst>
              </a:rPr>
              <a:t>nghiệp</a:t>
            </a:r>
            <a:r>
              <a:rPr lang="en-US" sz="2400" b="1" dirty="0">
                <a:solidFill>
                  <a:schemeClr val="bg1"/>
                </a:solidFill>
                <a:effectLst>
                  <a:outerShdw blurRad="38100" dist="38100" dir="2700000" algn="tl">
                    <a:srgbClr val="000000">
                      <a:alpha val="43137"/>
                    </a:srgbClr>
                  </a:outerShdw>
                </a:effectLst>
              </a:rPr>
              <a:t> 4.0</a:t>
            </a:r>
          </a:p>
          <a:p>
            <a:pPr marL="342900" indent="-342900" algn="just">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Những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thay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đổi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về</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chính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sách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pháp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luật</a:t>
            </a:r>
            <a:endParaRPr lang="en-US" sz="2400" b="1" dirty="0">
              <a:solidFill>
                <a:schemeClr val="bg1"/>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Quan </a:t>
            </a:r>
            <a:r>
              <a:rPr lang="en-US" sz="2400" b="1" dirty="0" err="1">
                <a:solidFill>
                  <a:schemeClr val="bg1"/>
                </a:solidFill>
                <a:effectLst>
                  <a:outerShdw blurRad="38100" dist="38100" dir="2700000" algn="tl">
                    <a:srgbClr val="000000">
                      <a:alpha val="43137"/>
                    </a:srgbClr>
                  </a:outerShdw>
                </a:effectLst>
              </a:rPr>
              <a:t>điểm</a:t>
            </a:r>
            <a:r>
              <a:rPr lang="en-US" sz="2400" b="1" dirty="0">
                <a:solidFill>
                  <a:schemeClr val="bg1"/>
                </a:solidFill>
                <a:effectLst>
                  <a:outerShdw blurRad="38100" dist="38100" dir="2700000" algn="tl">
                    <a:srgbClr val="000000">
                      <a:alpha val="43137"/>
                    </a:srgbClr>
                  </a:outerShdw>
                </a:effectLst>
              </a:rPr>
              <a:t>, t</a:t>
            </a:r>
            <a:r>
              <a:rPr lang="vi-VN"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ư</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duy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tổ</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chức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bộ</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máy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chất</a:t>
            </a:r>
            <a:r>
              <a:rPr lang="en-US" sz="2400" b="1" dirty="0">
                <a:solidFill>
                  <a:schemeClr val="bg1"/>
                </a:solidFill>
                <a:effectLst>
                  <a:outerShdw blurRad="38100" dist="38100" dir="2700000" algn="tl">
                    <a:srgbClr val="000000">
                      <a:alpha val="43137"/>
                    </a:srgbClr>
                  </a:outerShdw>
                </a:effectLst>
              </a:rPr>
              <a:t> l</a:t>
            </a:r>
            <a:r>
              <a:rPr lang="vi-VN"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ư</a:t>
            </a:r>
            <a:r>
              <a:rPr lang="en-US" sz="2400" b="1" dirty="0" err="1">
                <a:solidFill>
                  <a:schemeClr val="bg1"/>
                </a:solidFill>
                <a:effectLst>
                  <a:outerShdw blurRad="38100" dist="38100" dir="2700000" algn="tl">
                    <a:srgbClr val="000000">
                      <a:alpha val="43137"/>
                    </a:srgbClr>
                  </a:outerShdw>
                </a:effectLst>
              </a:rPr>
              <a:t>ợng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hiệu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quả</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hoạt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của</a:t>
            </a:r>
            <a:r>
              <a:rPr lang="en-US" sz="2400" b="1" dirty="0">
                <a:solidFill>
                  <a:schemeClr val="bg1"/>
                </a:solidFill>
                <a:effectLst>
                  <a:outerShdw blurRad="38100" dist="38100" dir="2700000" algn="tl">
                    <a:srgbClr val="000000">
                      <a:alpha val="43137"/>
                    </a:srgbClr>
                  </a:outerShdw>
                </a:effectLst>
              </a:rPr>
              <a:t> Công </a:t>
            </a:r>
            <a:r>
              <a:rPr lang="en-US" sz="2400" b="1" dirty="0" err="1">
                <a:solidFill>
                  <a:schemeClr val="bg1"/>
                </a:solidFill>
                <a:effectLst>
                  <a:outerShdw blurRad="38100" dist="38100" dir="2700000" algn="tl">
                    <a:srgbClr val="000000">
                      <a:alpha val="43137"/>
                    </a:srgbClr>
                  </a:outerShdw>
                </a:effectLst>
              </a:rPr>
              <a:t>đoàn</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57747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0"/>
            <a:ext cx="8654143" cy="1152831"/>
          </a:xfrm>
        </p:spPr>
        <p:txBody>
          <a:bodyPr>
            <a:normAutofit fontScale="90000"/>
          </a:bodyPr>
          <a:lstStyle/>
          <a:p>
            <a:pPr algn="ctr"/>
            <a:r>
              <a:rPr lang="en-US" b="1" dirty="0" err="1">
                <a:solidFill>
                  <a:schemeClr val="bg1"/>
                </a:solidFill>
                <a:effectLst>
                  <a:outerShdw blurRad="38100" dist="38100" dir="2700000" algn="tl">
                    <a:srgbClr val="000000">
                      <a:alpha val="43137"/>
                    </a:srgbClr>
                  </a:outerShdw>
                </a:effectLst>
              </a:rPr>
              <a:t>MỤC</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TIÊU</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VỤ</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GIẢI</a:t>
            </a:r>
            <a:r>
              <a:rPr lang="en-US" b="1" dirty="0">
                <a:solidFill>
                  <a:schemeClr val="bg1"/>
                </a:solidFill>
                <a:effectLst>
                  <a:outerShdw blurRad="38100" dist="38100" dir="2700000" algn="tl">
                    <a:srgbClr val="000000">
                      <a:alpha val="43137"/>
                    </a:srgbClr>
                  </a:outerShdw>
                </a:effectLst>
              </a:rPr>
              <a:t> PHÁP</a:t>
            </a:r>
            <a:br>
              <a:rPr lang="en-US" b="1" dirty="0">
                <a:solidFill>
                  <a:schemeClr val="bg1"/>
                </a:solidFill>
                <a:effectLst>
                  <a:outerShdw blurRad="38100" dist="38100" dir="2700000" algn="tl">
                    <a:srgbClr val="000000">
                      <a:alpha val="43137"/>
                    </a:srgbClr>
                  </a:outerShdw>
                </a:effectLst>
              </a:rPr>
            </a:b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4" name="TextBox 3">
            <a:extLst>
              <a:ext uri="{FF2B5EF4-FFF2-40B4-BE49-F238E27FC236}">
                <a16:creationId xmlns:a16="http://schemas.microsoft.com/office/drawing/2014/main" xmlns="" id="{8E4B18D0-6963-4FAD-8C5F-F25C63C1ED68}"/>
              </a:ext>
            </a:extLst>
          </p:cNvPr>
          <p:cNvSpPr txBox="1"/>
          <p:nvPr/>
        </p:nvSpPr>
        <p:spPr>
          <a:xfrm>
            <a:off x="2572714" y="1610849"/>
            <a:ext cx="8908026" cy="4524315"/>
          </a:xfrm>
          <a:prstGeom prst="rect">
            <a:avLst/>
          </a:prstGeom>
          <a:noFill/>
        </p:spPr>
        <p:txBody>
          <a:bodyPr wrap="square" rtlCol="0">
            <a:spAutoFit/>
          </a:bodyPr>
          <a:lstStyle/>
          <a:p>
            <a:pPr algn="just"/>
            <a:r>
              <a:rPr lang="en-US" sz="2400" b="1" dirty="0" err="1">
                <a:solidFill>
                  <a:srgbClr val="FFFF00"/>
                </a:solidFill>
                <a:effectLst>
                  <a:outerShdw blurRad="38100" dist="38100" dir="2700000" algn="tl">
                    <a:srgbClr val="000000">
                      <a:alpha val="43137"/>
                    </a:srgbClr>
                  </a:outerShdw>
                </a:effectLst>
              </a:rPr>
              <a:t>Mục</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tiêu</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tổng</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quát</a:t>
            </a:r>
            <a:endParaRPr lang="en-US" sz="2400" b="1" dirty="0">
              <a:solidFill>
                <a:srgbClr val="FFFF00"/>
              </a:solidFill>
              <a:effectLst>
                <a:outerShdw blurRad="38100" dist="38100" dir="2700000" algn="tl">
                  <a:srgbClr val="000000">
                    <a:alpha val="43137"/>
                  </a:srgbClr>
                </a:outerShdw>
              </a:effectLst>
            </a:endParaRPr>
          </a:p>
          <a:p>
            <a:pPr marL="342900" indent="-342900">
              <a:buFont typeface="Wingdings" panose="05000000000000000000" pitchFamily="2" charset="2"/>
              <a:buChar char="Ø"/>
            </a:pPr>
            <a:r>
              <a:rPr lang="en-US" sz="2400" b="1" dirty="0" err="1">
                <a:solidFill>
                  <a:schemeClr val="bg1"/>
                </a:solidFill>
                <a:effectLst>
                  <a:outerShdw blurRad="38100" dist="38100" dir="2700000" algn="tl">
                    <a:srgbClr val="000000">
                      <a:alpha val="43137"/>
                    </a:srgbClr>
                  </a:outerShdw>
                </a:effectLst>
              </a:rPr>
              <a:t>Tập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trung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đổi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mới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tổ</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chức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hoạt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Công </a:t>
            </a:r>
            <a:r>
              <a:rPr lang="en-US" sz="2400" b="1" dirty="0" err="1">
                <a:solidFill>
                  <a:schemeClr val="bg1"/>
                </a:solidFill>
                <a:effectLst>
                  <a:outerShdw blurRad="38100" dist="38100" dir="2700000" algn="tl">
                    <a:srgbClr val="000000">
                      <a:alpha val="43137"/>
                    </a:srgbClr>
                  </a:outerShdw>
                </a:effectLst>
              </a:rPr>
              <a:t>đoàn</a:t>
            </a:r>
            <a:r>
              <a:rPr lang="en-US" sz="2400" b="1" dirty="0">
                <a:solidFill>
                  <a:schemeClr val="bg1"/>
                </a:solidFill>
                <a:effectLst>
                  <a:outerShdw blurRad="38100" dist="38100" dir="2700000" algn="tl">
                    <a:srgbClr val="000000">
                      <a:alpha val="43137"/>
                    </a:srgbClr>
                  </a:outerShdw>
                </a:effectLst>
              </a:rPr>
              <a:t>.</a:t>
            </a:r>
          </a:p>
          <a:p>
            <a:pPr marL="342900" indent="-342900">
              <a:buFont typeface="Wingdings" panose="05000000000000000000" pitchFamily="2" charset="2"/>
              <a:buChar char="Ø"/>
            </a:pPr>
            <a:r>
              <a:rPr lang="en-US" sz="2400" b="1" dirty="0" err="1">
                <a:solidFill>
                  <a:schemeClr val="bg1"/>
                </a:solidFill>
                <a:effectLst>
                  <a:outerShdw blurRad="38100" dist="38100" dir="2700000" algn="tl">
                    <a:srgbClr val="000000">
                      <a:alpha val="43137"/>
                    </a:srgbClr>
                  </a:outerShdw>
                </a:effectLst>
              </a:rPr>
              <a:t>Nâng</a:t>
            </a:r>
            <a:r>
              <a:rPr lang="en-US" sz="2400" b="1" dirty="0">
                <a:solidFill>
                  <a:schemeClr val="bg1"/>
                </a:solidFill>
                <a:effectLst>
                  <a:outerShdw blurRad="38100" dist="38100" dir="2700000" algn="tl">
                    <a:srgbClr val="000000">
                      <a:alpha val="43137"/>
                    </a:srgbClr>
                  </a:outerShdw>
                </a:effectLst>
              </a:rPr>
              <a:t> cao </a:t>
            </a:r>
            <a:r>
              <a:rPr lang="en-US" sz="2400" b="1" dirty="0" err="1">
                <a:solidFill>
                  <a:schemeClr val="bg1"/>
                </a:solidFill>
                <a:effectLst>
                  <a:outerShdw blurRad="38100" dist="38100" dir="2700000" algn="tl">
                    <a:srgbClr val="000000">
                      <a:alpha val="43137"/>
                    </a:srgbClr>
                  </a:outerShdw>
                </a:effectLst>
              </a:rPr>
              <a:t>hiệu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quả</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nhiệm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vụ</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đại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diện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chăm</a:t>
            </a:r>
            <a:r>
              <a:rPr lang="en-US" sz="2400" b="1" dirty="0">
                <a:solidFill>
                  <a:schemeClr val="bg1"/>
                </a:solidFill>
                <a:effectLst>
                  <a:outerShdw blurRad="38100" dist="38100" dir="2700000" algn="tl">
                    <a:srgbClr val="000000">
                      <a:alpha val="43137"/>
                    </a:srgbClr>
                  </a:outerShdw>
                </a:effectLst>
              </a:rPr>
              <a:t> lo </a:t>
            </a:r>
            <a:r>
              <a:rPr lang="en-US" sz="2400" b="1" dirty="0" err="1">
                <a:solidFill>
                  <a:schemeClr val="bg1"/>
                </a:solidFill>
                <a:effectLst>
                  <a:outerShdw blurRad="38100" dist="38100" dir="2700000" algn="tl">
                    <a:srgbClr val="000000">
                      <a:alpha val="43137"/>
                    </a:srgbClr>
                  </a:outerShdw>
                </a:effectLst>
              </a:rPr>
              <a:t>thiết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thực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bảo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vệ</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quyền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lợi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ích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hợp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pháp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chính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đáng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của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ĐV&amp;NLĐ</a:t>
            </a:r>
            <a:r>
              <a:rPr lang="en-US" sz="2400" b="1" dirty="0">
                <a:solidFill>
                  <a:schemeClr val="bg1"/>
                </a:solidFill>
                <a:effectLst>
                  <a:outerShdw blurRad="38100" dist="38100" dir="2700000" algn="tl">
                    <a:srgbClr val="000000">
                      <a:alpha val="43137"/>
                    </a:srgbClr>
                  </a:outerShdw>
                </a:effectLst>
              </a:rPr>
              <a:t>. </a:t>
            </a:r>
          </a:p>
          <a:p>
            <a:pPr marL="342900" indent="-342900">
              <a:buFont typeface="Wingdings" panose="05000000000000000000" pitchFamily="2" charset="2"/>
              <a:buChar char="Ø"/>
            </a:pPr>
            <a:r>
              <a:rPr lang="en-US" sz="2400" b="1" dirty="0">
                <a:solidFill>
                  <a:schemeClr val="bg1"/>
                </a:solidFill>
                <a:effectLst>
                  <a:outerShdw blurRad="38100" dist="38100" dir="2700000" algn="tl">
                    <a:srgbClr val="000000">
                      <a:alpha val="43137"/>
                    </a:srgbClr>
                  </a:outerShdw>
                </a:effectLst>
              </a:rPr>
              <a:t>Tuyên </a:t>
            </a:r>
            <a:r>
              <a:rPr lang="en-US" sz="2400" b="1" dirty="0" err="1">
                <a:solidFill>
                  <a:schemeClr val="bg1"/>
                </a:solidFill>
                <a:effectLst>
                  <a:outerShdw blurRad="38100" dist="38100" dir="2700000" algn="tl">
                    <a:srgbClr val="000000">
                      <a:alpha val="43137"/>
                    </a:srgbClr>
                  </a:outerShdw>
                </a:effectLst>
              </a:rPr>
              <a:t>truyền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giáo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dục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vận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xây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dựng</a:t>
            </a:r>
            <a:r>
              <a:rPr lang="en-US" sz="2400" b="1" dirty="0">
                <a:solidFill>
                  <a:schemeClr val="bg1"/>
                </a:solidFill>
                <a:effectLst>
                  <a:outerShdw blurRad="38100" dist="38100" dir="2700000" algn="tl">
                    <a:srgbClr val="000000">
                      <a:alpha val="43137"/>
                    </a:srgbClr>
                  </a:outerShdw>
                </a:effectLst>
              </a:rPr>
              <a:t> đội </a:t>
            </a:r>
            <a:r>
              <a:rPr lang="en-US" sz="2400" b="1" dirty="0" err="1">
                <a:solidFill>
                  <a:schemeClr val="bg1"/>
                </a:solidFill>
                <a:effectLst>
                  <a:outerShdw blurRad="38100" dist="38100" dir="2700000" algn="tl">
                    <a:srgbClr val="000000">
                      <a:alpha val="43137"/>
                    </a:srgbClr>
                  </a:outerShdw>
                </a:effectLst>
              </a:rPr>
              <a:t>ngũ</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ĐV&amp;NLĐ</a:t>
            </a:r>
            <a:r>
              <a:rPr lang="en-US"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yêu</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nước</a:t>
            </a:r>
            <a:r>
              <a:rPr lang="es-MX"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bản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lĩnh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chính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trị</a:t>
            </a:r>
            <a:r>
              <a:rPr lang="en-US" sz="2400" b="1" dirty="0">
                <a:solidFill>
                  <a:schemeClr val="bg1"/>
                </a:solidFill>
                <a:effectLst>
                  <a:outerShdw blurRad="38100" dist="38100" dir="2700000" algn="tl">
                    <a:srgbClr val="000000">
                      <a:alpha val="43137"/>
                    </a:srgbClr>
                  </a:outerShdw>
                </a:effectLst>
              </a:rPr>
              <a:t>,</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có</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trách</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nhiệm</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xã</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hội</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có</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tay</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nghề</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giỏi</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đời</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sống</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ổn</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định</a:t>
            </a:r>
            <a:r>
              <a:rPr lang="es-MX" sz="2400" b="1" dirty="0">
                <a:solidFill>
                  <a:schemeClr val="bg1"/>
                </a:solidFill>
                <a:effectLst>
                  <a:outerShdw blurRad="38100" dist="38100" dir="2700000" algn="tl">
                    <a:srgbClr val="000000">
                      <a:alpha val="43137"/>
                    </a:srgbClr>
                  </a:outerShdw>
                </a:effectLst>
              </a:rPr>
              <a:t>.</a:t>
            </a:r>
          </a:p>
          <a:p>
            <a:pPr marL="342900" indent="-342900">
              <a:buFont typeface="Wingdings" panose="05000000000000000000" pitchFamily="2" charset="2"/>
              <a:buChar char="Ø"/>
            </a:pPr>
            <a:r>
              <a:rPr lang="es-MX" sz="2400" b="1" dirty="0" err="1">
                <a:solidFill>
                  <a:schemeClr val="bg1"/>
                </a:solidFill>
                <a:effectLst>
                  <a:outerShdw blurRad="38100" dist="38100" dir="2700000" algn="tl">
                    <a:srgbClr val="000000">
                      <a:alpha val="43137"/>
                    </a:srgbClr>
                  </a:outerShdw>
                </a:effectLst>
              </a:rPr>
              <a:t>Phát</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triển</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tổ</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chức</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Công</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đoàn</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vững</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mạnh</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tích</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cực</a:t>
            </a:r>
            <a:r>
              <a:rPr lang="es-MX"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tham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gia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xây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dựng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Đảng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chính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quyền</a:t>
            </a:r>
            <a:r>
              <a:rPr lang="en-US" sz="2400" b="1" dirty="0">
                <a:solidFill>
                  <a:schemeClr val="bg1"/>
                </a:solidFill>
                <a:effectLst>
                  <a:outerShdw blurRad="38100" dist="38100" dir="2700000" algn="tl">
                    <a:srgbClr val="000000">
                      <a:alpha val="43137"/>
                    </a:srgbClr>
                  </a:outerShdw>
                </a:effectLst>
              </a:rPr>
              <a:t>.</a:t>
            </a:r>
          </a:p>
          <a:p>
            <a:pPr marL="342900" indent="-342900">
              <a:buFont typeface="Wingdings" panose="05000000000000000000" pitchFamily="2" charset="2"/>
              <a:buChar char="Ø"/>
            </a:pPr>
            <a:r>
              <a:rPr lang="en-US" sz="2400" b="1" dirty="0" err="1">
                <a:solidFill>
                  <a:schemeClr val="bg1"/>
                </a:solidFill>
                <a:effectLst>
                  <a:outerShdw blurRad="38100" dist="38100" dir="2700000" algn="tl">
                    <a:srgbClr val="000000">
                      <a:alpha val="43137"/>
                    </a:srgbClr>
                  </a:outerShdw>
                </a:effectLst>
              </a:rPr>
              <a:t>Đẩy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mạnh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phong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trào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đua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yêu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nước</a:t>
            </a:r>
            <a:endParaRPr lang="es-MX" sz="2400" b="1" dirty="0">
              <a:solidFill>
                <a:schemeClr val="bg1"/>
              </a:solidFill>
              <a:effectLst>
                <a:outerShdw blurRad="38100" dist="38100" dir="2700000" algn="tl">
                  <a:srgbClr val="000000">
                    <a:alpha val="43137"/>
                  </a:srgbClr>
                </a:outerShdw>
              </a:effectLst>
            </a:endParaRPr>
          </a:p>
          <a:p>
            <a:pPr marL="342900" indent="-342900">
              <a:buFont typeface="Wingdings" panose="05000000000000000000" pitchFamily="2" charset="2"/>
              <a:buChar char="Ø"/>
            </a:pPr>
            <a:r>
              <a:rPr lang="es-MX" sz="2400" b="1" dirty="0" err="1">
                <a:solidFill>
                  <a:schemeClr val="bg1"/>
                </a:solidFill>
                <a:effectLst>
                  <a:outerShdw blurRad="38100" dist="38100" dir="2700000" algn="tl">
                    <a:srgbClr val="000000">
                      <a:alpha val="43137"/>
                    </a:srgbClr>
                  </a:outerShdw>
                </a:effectLst>
              </a:rPr>
              <a:t>Hợp</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tác</a:t>
            </a:r>
            <a:r>
              <a:rPr lang="es-MX"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ổn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định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quan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hệ</a:t>
            </a:r>
            <a:r>
              <a:rPr lang="en-US" sz="2400" b="1" dirty="0">
                <a:solidFill>
                  <a:schemeClr val="bg1"/>
                </a:solidFill>
                <a:effectLst>
                  <a:outerShdw blurRad="38100" dist="38100" dir="2700000" algn="tl">
                    <a:srgbClr val="000000">
                      <a:alpha val="43137"/>
                    </a:srgbClr>
                  </a:outerShdw>
                </a:effectLst>
              </a:rPr>
              <a:t> lao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hài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hòa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tiến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bộ</a:t>
            </a:r>
            <a:r>
              <a:rPr lang="en-US"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góp</a:t>
            </a:r>
            <a:r>
              <a:rPr lang="es-MX" sz="2400" b="1" dirty="0">
                <a:solidFill>
                  <a:schemeClr val="bg1"/>
                </a:solidFill>
                <a:effectLst>
                  <a:outerShdw blurRad="38100" dist="38100" dir="2700000" algn="tl">
                    <a:srgbClr val="000000">
                      <a:alpha val="43137"/>
                    </a:srgbClr>
                  </a:outerShdw>
                </a:effectLst>
              </a:rPr>
              <a:t> </a:t>
            </a:r>
            <a:r>
              <a:rPr lang="es-MX" sz="2400" b="1" dirty="0" err="1">
                <a:solidFill>
                  <a:schemeClr val="bg1"/>
                </a:solidFill>
                <a:effectLst>
                  <a:outerShdw blurRad="38100" dist="38100" dir="2700000" algn="tl">
                    <a:srgbClr val="000000">
                      <a:alpha val="43137"/>
                    </a:srgbClr>
                  </a:outerShdw>
                </a:effectLst>
              </a:rPr>
              <a:t>phần</a:t>
            </a:r>
            <a:r>
              <a:rPr lang="es-MX"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xây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dựng</a:t>
            </a:r>
            <a:r>
              <a:rPr lang="en-US" sz="2400" b="1" dirty="0">
                <a:solidFill>
                  <a:schemeClr val="bg1"/>
                </a:solidFill>
                <a:effectLst>
                  <a:outerShdw blurRad="38100" dist="38100" dir="2700000" algn="tl">
                    <a:srgbClr val="000000">
                      <a:alpha val="43137"/>
                    </a:srgbClr>
                  </a:outerShdw>
                </a:effectLst>
              </a:rPr>
              <a:t> Đồng Nai </a:t>
            </a:r>
            <a:r>
              <a:rPr lang="en-US" sz="2400" b="1" dirty="0" err="1">
                <a:solidFill>
                  <a:schemeClr val="bg1"/>
                </a:solidFill>
                <a:effectLst>
                  <a:outerShdw blurRad="38100" dist="38100" dir="2700000" algn="tl">
                    <a:srgbClr val="000000">
                      <a:alpha val="43137"/>
                    </a:srgbClr>
                  </a:outerShdw>
                </a:effectLst>
              </a:rPr>
              <a:t>giàu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mạnh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văn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minh</a:t>
            </a:r>
            <a:r>
              <a:rPr lang="en-US" sz="24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114876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CE0AC-218C-432F-BDE0-28D9713FA8CD}"/>
              </a:ext>
            </a:extLst>
          </p:cNvPr>
          <p:cNvSpPr>
            <a:spLocks noGrp="1"/>
          </p:cNvSpPr>
          <p:nvPr>
            <p:ph type="title"/>
          </p:nvPr>
        </p:nvSpPr>
        <p:spPr>
          <a:xfrm>
            <a:off x="2661556" y="365125"/>
            <a:ext cx="8692243" cy="830997"/>
          </a:xfrm>
        </p:spPr>
        <p:txBody>
          <a:bodyPr>
            <a:normAutofit/>
          </a:bodyPr>
          <a:lstStyle/>
          <a:p>
            <a:pPr algn="ctr"/>
            <a:r>
              <a:rPr lang="en-US" sz="4000" b="1" dirty="0" err="1">
                <a:solidFill>
                  <a:schemeClr val="bg1"/>
                </a:solidFill>
                <a:effectLst>
                  <a:outerShdw blurRad="38100" dist="38100" dir="2700000" algn="tl">
                    <a:srgbClr val="000000">
                      <a:alpha val="43137"/>
                    </a:srgbClr>
                  </a:outerShdw>
                </a:effectLst>
              </a:rPr>
              <a:t>DIỄN</a:t>
            </a:r>
            <a:r>
              <a:rPr lang="en-US" sz="4000" b="1" dirty="0">
                <a:solidFill>
                  <a:schemeClr val="bg1"/>
                </a:solidFill>
                <a:effectLst>
                  <a:outerShdw blurRad="38100" dist="38100" dir="2700000" algn="tl">
                    <a:srgbClr val="000000">
                      <a:alpha val="43137"/>
                    </a:srgbClr>
                  </a:outerShdw>
                </a:effectLst>
              </a:rPr>
              <a:t> TIẾN </a:t>
            </a:r>
            <a:r>
              <a:rPr lang="en-US" sz="4000" b="1" dirty="0" err="1">
                <a:solidFill>
                  <a:schemeClr val="bg1"/>
                </a:solidFill>
                <a:effectLst>
                  <a:outerShdw blurRad="38100" dist="38100" dir="2700000" algn="tl">
                    <a:srgbClr val="000000">
                      <a:alpha val="43137"/>
                    </a:srgbClr>
                  </a:outerShdw>
                </a:effectLst>
              </a:rPr>
              <a:t>CỦA</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ĐẠI</a:t>
            </a:r>
            <a:r>
              <a:rPr lang="en-US" sz="4000" b="1" dirty="0">
                <a:solidFill>
                  <a:schemeClr val="bg1"/>
                </a:solidFill>
                <a:effectLst>
                  <a:outerShdw blurRad="38100" dist="38100" dir="2700000" algn="tl">
                    <a:srgbClr val="000000">
                      <a:alpha val="43137"/>
                    </a:srgbClr>
                  </a:outerShdw>
                </a:effectLst>
              </a:rPr>
              <a:t> HỘI</a:t>
            </a:r>
          </a:p>
        </p:txBody>
      </p:sp>
      <p:sp>
        <p:nvSpPr>
          <p:cNvPr id="7" name="TextBox 6">
            <a:extLst>
              <a:ext uri="{FF2B5EF4-FFF2-40B4-BE49-F238E27FC236}">
                <a16:creationId xmlns:a16="http://schemas.microsoft.com/office/drawing/2014/main" xmlns="" id="{6009E787-1728-4485-8399-E56AEB268CA3}"/>
              </a:ext>
            </a:extLst>
          </p:cNvPr>
          <p:cNvSpPr txBox="1"/>
          <p:nvPr/>
        </p:nvSpPr>
        <p:spPr>
          <a:xfrm>
            <a:off x="2661556" y="1196123"/>
            <a:ext cx="8692243" cy="830997"/>
          </a:xfrm>
          <a:prstGeom prst="rect">
            <a:avLst/>
          </a:prstGeom>
          <a:noFill/>
        </p:spPr>
        <p:txBody>
          <a:bodyPr wrap="square" rtlCol="0">
            <a:spAutoFit/>
          </a:bodyPr>
          <a:lstStyle/>
          <a:p>
            <a:pPr algn="ctr"/>
            <a:r>
              <a:rPr lang="en-US" sz="2400" b="1" dirty="0" err="1">
                <a:solidFill>
                  <a:schemeClr val="bg1"/>
                </a:solidFill>
              </a:rPr>
              <a:t>Ngày</a:t>
            </a:r>
            <a:r>
              <a:rPr lang="en-US" sz="2400" b="1" dirty="0">
                <a:solidFill>
                  <a:schemeClr val="bg1"/>
                </a:solidFill>
              </a:rPr>
              <a:t> 11/7/2018,</a:t>
            </a:r>
          </a:p>
          <a:p>
            <a:pPr algn="ctr"/>
            <a:r>
              <a:rPr lang="en-US" sz="2400" b="1" dirty="0" err="1">
                <a:solidFill>
                  <a:schemeClr val="bg1"/>
                </a:solidFill>
              </a:rPr>
              <a:t>06h00</a:t>
            </a:r>
            <a:r>
              <a:rPr lang="en-US" sz="2400" b="1" dirty="0">
                <a:solidFill>
                  <a:schemeClr val="bg1"/>
                </a:solidFill>
              </a:rPr>
              <a:t>’ </a:t>
            </a:r>
            <a:r>
              <a:rPr lang="en-US" sz="2400" b="1" dirty="0" err="1">
                <a:solidFill>
                  <a:schemeClr val="bg1"/>
                </a:solidFill>
              </a:rPr>
              <a:t>toàn</a:t>
            </a:r>
            <a:r>
              <a:rPr lang="en-US" sz="2400" b="1" dirty="0">
                <a:solidFill>
                  <a:schemeClr val="bg1"/>
                </a:solidFill>
              </a:rPr>
              <a:t> </a:t>
            </a:r>
            <a:r>
              <a:rPr lang="en-US" sz="2400" b="1" dirty="0" err="1">
                <a:solidFill>
                  <a:schemeClr val="bg1"/>
                </a:solidFill>
              </a:rPr>
              <a:t>thể</a:t>
            </a:r>
            <a:r>
              <a:rPr lang="en-US" sz="2400" b="1" dirty="0">
                <a:solidFill>
                  <a:schemeClr val="bg1"/>
                </a:solidFill>
              </a:rPr>
              <a:t> </a:t>
            </a:r>
            <a:r>
              <a:rPr lang="en-US" sz="2400" b="1" dirty="0" err="1">
                <a:solidFill>
                  <a:schemeClr val="bg1"/>
                </a:solidFill>
              </a:rPr>
              <a:t>Đại</a:t>
            </a:r>
            <a:r>
              <a:rPr lang="en-US" sz="2400" b="1" dirty="0">
                <a:solidFill>
                  <a:schemeClr val="bg1"/>
                </a:solidFill>
              </a:rPr>
              <a:t> </a:t>
            </a:r>
            <a:r>
              <a:rPr lang="en-US" sz="2400" b="1" dirty="0" err="1">
                <a:solidFill>
                  <a:schemeClr val="bg1"/>
                </a:solidFill>
              </a:rPr>
              <a:t>biểu</a:t>
            </a:r>
            <a:r>
              <a:rPr lang="en-US" sz="2400" b="1" dirty="0">
                <a:solidFill>
                  <a:schemeClr val="bg1"/>
                </a:solidFill>
              </a:rPr>
              <a:t> </a:t>
            </a:r>
            <a:r>
              <a:rPr lang="en-US" sz="2400" b="1" dirty="0" err="1">
                <a:solidFill>
                  <a:schemeClr val="bg1"/>
                </a:solidFill>
              </a:rPr>
              <a:t>Viếng</a:t>
            </a:r>
            <a:r>
              <a:rPr lang="en-US" sz="2400" b="1" dirty="0">
                <a:solidFill>
                  <a:schemeClr val="bg1"/>
                </a:solidFill>
              </a:rPr>
              <a:t> Nghĩa </a:t>
            </a:r>
            <a:r>
              <a:rPr lang="en-US" sz="2400" b="1" dirty="0" err="1">
                <a:solidFill>
                  <a:schemeClr val="bg1"/>
                </a:solidFill>
              </a:rPr>
              <a:t>trang</a:t>
            </a:r>
            <a:r>
              <a:rPr lang="en-US" sz="2400" b="1" dirty="0">
                <a:solidFill>
                  <a:schemeClr val="bg1"/>
                </a:solidFill>
              </a:rPr>
              <a:t> </a:t>
            </a:r>
            <a:r>
              <a:rPr lang="en-US" sz="2400" b="1" dirty="0" err="1">
                <a:solidFill>
                  <a:schemeClr val="bg1"/>
                </a:solidFill>
              </a:rPr>
              <a:t>Liệt</a:t>
            </a:r>
            <a:r>
              <a:rPr lang="en-US" sz="2400" b="1" dirty="0">
                <a:solidFill>
                  <a:schemeClr val="bg1"/>
                </a:solidFill>
              </a:rPr>
              <a:t> </a:t>
            </a:r>
            <a:r>
              <a:rPr lang="en-US" sz="2400" b="1" dirty="0" err="1">
                <a:solidFill>
                  <a:schemeClr val="bg1"/>
                </a:solidFill>
              </a:rPr>
              <a:t>sĩ</a:t>
            </a:r>
            <a:r>
              <a:rPr lang="en-US" sz="2400" b="1" dirty="0">
                <a:solidFill>
                  <a:schemeClr val="bg1"/>
                </a:solidFill>
              </a:rPr>
              <a:t> tỉnh</a:t>
            </a:r>
          </a:p>
        </p:txBody>
      </p:sp>
      <p:pic>
        <p:nvPicPr>
          <p:cNvPr id="9" name="Picture 8" descr="A group of people standing in front of a crowd posing for the camera&#10;&#10;Description generated with very high confidence">
            <a:extLst>
              <a:ext uri="{FF2B5EF4-FFF2-40B4-BE49-F238E27FC236}">
                <a16:creationId xmlns:a16="http://schemas.microsoft.com/office/drawing/2014/main" xmlns="" id="{4F087FB3-A56A-47DA-9952-1FAE117FFF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9229" y="2235201"/>
            <a:ext cx="5676899" cy="4257674"/>
          </a:xfrm>
          <a:prstGeom prst="rect">
            <a:avLst/>
          </a:prstGeom>
        </p:spPr>
      </p:pic>
    </p:spTree>
    <p:extLst>
      <p:ext uri="{BB962C8B-B14F-4D97-AF65-F5344CB8AC3E}">
        <p14:creationId xmlns:p14="http://schemas.microsoft.com/office/powerpoint/2010/main" val="2920691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0"/>
            <a:ext cx="8654143" cy="1152831"/>
          </a:xfrm>
        </p:spPr>
        <p:txBody>
          <a:bodyPr>
            <a:normAutofit fontScale="90000"/>
          </a:bodyPr>
          <a:lstStyle/>
          <a:p>
            <a:pPr algn="ctr"/>
            <a:r>
              <a:rPr lang="en-US" b="1" dirty="0" err="1">
                <a:solidFill>
                  <a:schemeClr val="bg1"/>
                </a:solidFill>
                <a:effectLst>
                  <a:outerShdw blurRad="38100" dist="38100" dir="2700000" algn="tl">
                    <a:srgbClr val="000000">
                      <a:alpha val="43137"/>
                    </a:srgbClr>
                  </a:outerShdw>
                </a:effectLst>
              </a:rPr>
              <a:t>MỤC</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TIÊU</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VỤ</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GIẢI</a:t>
            </a:r>
            <a:r>
              <a:rPr lang="en-US" b="1" dirty="0">
                <a:solidFill>
                  <a:schemeClr val="bg1"/>
                </a:solidFill>
                <a:effectLst>
                  <a:outerShdw blurRad="38100" dist="38100" dir="2700000" algn="tl">
                    <a:srgbClr val="000000">
                      <a:alpha val="43137"/>
                    </a:srgbClr>
                  </a:outerShdw>
                </a:effectLst>
              </a:rPr>
              <a:t> PHÁP</a:t>
            </a:r>
            <a:br>
              <a:rPr lang="en-US" b="1" dirty="0">
                <a:solidFill>
                  <a:schemeClr val="bg1"/>
                </a:solidFill>
                <a:effectLst>
                  <a:outerShdw blurRad="38100" dist="38100" dir="2700000" algn="tl">
                    <a:srgbClr val="000000">
                      <a:alpha val="43137"/>
                    </a:srgbClr>
                  </a:outerShdw>
                </a:effectLst>
              </a:rPr>
            </a:b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4" name="TextBox 3">
            <a:extLst>
              <a:ext uri="{FF2B5EF4-FFF2-40B4-BE49-F238E27FC236}">
                <a16:creationId xmlns:a16="http://schemas.microsoft.com/office/drawing/2014/main" xmlns="" id="{8E4B18D0-6963-4FAD-8C5F-F25C63C1ED68}"/>
              </a:ext>
            </a:extLst>
          </p:cNvPr>
          <p:cNvSpPr txBox="1"/>
          <p:nvPr/>
        </p:nvSpPr>
        <p:spPr>
          <a:xfrm>
            <a:off x="2572714" y="1610849"/>
            <a:ext cx="8908026" cy="461665"/>
          </a:xfrm>
          <a:prstGeom prst="rect">
            <a:avLst/>
          </a:prstGeom>
          <a:noFill/>
        </p:spPr>
        <p:txBody>
          <a:bodyPr wrap="square" rtlCol="0">
            <a:spAutoFit/>
          </a:bodyPr>
          <a:lstStyle/>
          <a:p>
            <a:pPr algn="ctr"/>
            <a:r>
              <a:rPr lang="en-US" sz="2400" b="1" dirty="0" err="1">
                <a:solidFill>
                  <a:srgbClr val="FFFF00"/>
                </a:solidFill>
                <a:effectLst>
                  <a:outerShdw blurRad="38100" dist="38100" dir="2700000" algn="tl">
                    <a:srgbClr val="000000">
                      <a:alpha val="43137"/>
                    </a:srgbClr>
                  </a:outerShdw>
                </a:effectLst>
              </a:rPr>
              <a:t>Chỉ</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tiêu</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thực</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hiện</a:t>
            </a:r>
            <a:endParaRPr lang="en-US" sz="2400" b="1" dirty="0">
              <a:solidFill>
                <a:srgbClr val="FFFF00"/>
              </a:solidFill>
              <a:effectLst>
                <a:outerShdw blurRad="38100" dist="38100" dir="2700000" algn="tl">
                  <a:srgbClr val="000000">
                    <a:alpha val="43137"/>
                  </a:srgbClr>
                </a:outerShdw>
              </a:effectLst>
            </a:endParaRPr>
          </a:p>
        </p:txBody>
      </p:sp>
      <p:sp>
        <p:nvSpPr>
          <p:cNvPr id="3" name="Oval 2">
            <a:extLst>
              <a:ext uri="{FF2B5EF4-FFF2-40B4-BE49-F238E27FC236}">
                <a16:creationId xmlns:a16="http://schemas.microsoft.com/office/drawing/2014/main" xmlns="" id="{73000D03-C15B-4267-B395-B8A5BB415857}"/>
              </a:ext>
            </a:extLst>
          </p:cNvPr>
          <p:cNvSpPr/>
          <p:nvPr/>
        </p:nvSpPr>
        <p:spPr>
          <a:xfrm>
            <a:off x="3259393" y="2072514"/>
            <a:ext cx="2330247" cy="23302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effectLst>
                  <a:outerShdw blurRad="38100" dist="38100" dir="2700000" algn="tl">
                    <a:srgbClr val="000000">
                      <a:alpha val="43137"/>
                    </a:srgbClr>
                  </a:outerShdw>
                </a:effectLst>
              </a:rPr>
              <a:t>Chỉ</a:t>
            </a:r>
            <a:r>
              <a:rPr lang="en-US" sz="2800" b="1" dirty="0">
                <a:solidFill>
                  <a:schemeClr val="bg1"/>
                </a:solidFill>
                <a:effectLst>
                  <a:outerShdw blurRad="38100" dist="38100" dir="2700000" algn="tl">
                    <a:srgbClr val="000000">
                      <a:alpha val="43137"/>
                    </a:srgbClr>
                  </a:outerShdw>
                </a:effectLst>
              </a:rPr>
              <a:t> </a:t>
            </a:r>
            <a:r>
              <a:rPr lang="en-US" sz="2800" b="1" dirty="0" err="1">
                <a:solidFill>
                  <a:schemeClr val="bg1"/>
                </a:solidFill>
                <a:effectLst>
                  <a:outerShdw blurRad="38100" dist="38100" dir="2700000" algn="tl">
                    <a:srgbClr val="000000">
                      <a:alpha val="43137"/>
                    </a:srgbClr>
                  </a:outerShdw>
                </a:effectLst>
              </a:rPr>
              <a:t>tiêu</a:t>
            </a:r>
            <a:r>
              <a:rPr lang="en-US" sz="2800" b="1" dirty="0">
                <a:solidFill>
                  <a:schemeClr val="bg1"/>
                </a:solidFill>
                <a:effectLst>
                  <a:outerShdw blurRad="38100" dist="38100" dir="2700000" algn="tl">
                    <a:srgbClr val="000000">
                      <a:alpha val="43137"/>
                    </a:srgbClr>
                  </a:outerShdw>
                </a:effectLst>
              </a:rPr>
              <a:t> </a:t>
            </a:r>
            <a:r>
              <a:rPr lang="en-US" sz="2800" b="1" dirty="0" err="1">
                <a:solidFill>
                  <a:schemeClr val="bg1"/>
                </a:solidFill>
                <a:effectLst>
                  <a:outerShdw blurRad="38100" dist="38100" dir="2700000" algn="tl">
                    <a:srgbClr val="000000">
                      <a:alpha val="43137"/>
                    </a:srgbClr>
                  </a:outerShdw>
                </a:effectLst>
              </a:rPr>
              <a:t>chính</a:t>
            </a:r>
            <a:endParaRPr lang="en-US" sz="2800" b="1" dirty="0">
              <a:solidFill>
                <a:schemeClr val="bg1"/>
              </a:solidFill>
              <a:effectLst>
                <a:outerShdw blurRad="38100" dist="38100" dir="2700000" algn="tl">
                  <a:srgbClr val="000000">
                    <a:alpha val="43137"/>
                  </a:srgbClr>
                </a:outerShdw>
              </a:effectLst>
            </a:endParaRPr>
          </a:p>
          <a:p>
            <a:pPr algn="ctr"/>
            <a:endParaRPr lang="en-US" sz="2800" dirty="0"/>
          </a:p>
        </p:txBody>
      </p:sp>
      <p:sp>
        <p:nvSpPr>
          <p:cNvPr id="5" name="Oval 4">
            <a:extLst>
              <a:ext uri="{FF2B5EF4-FFF2-40B4-BE49-F238E27FC236}">
                <a16:creationId xmlns:a16="http://schemas.microsoft.com/office/drawing/2014/main" xmlns="" id="{60072784-E0EA-4923-AD3C-85A952945F1B}"/>
              </a:ext>
            </a:extLst>
          </p:cNvPr>
          <p:cNvSpPr/>
          <p:nvPr/>
        </p:nvSpPr>
        <p:spPr>
          <a:xfrm>
            <a:off x="8561438" y="2072514"/>
            <a:ext cx="2330247" cy="23302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effectLst>
                  <a:outerShdw blurRad="38100" dist="38100" dir="2700000" algn="tl">
                    <a:srgbClr val="000000">
                      <a:alpha val="43137"/>
                    </a:srgbClr>
                  </a:outerShdw>
                </a:effectLst>
              </a:rPr>
              <a:t>Chỉ</a:t>
            </a:r>
            <a:r>
              <a:rPr lang="en-US" sz="2800" b="1" dirty="0">
                <a:solidFill>
                  <a:schemeClr val="bg1"/>
                </a:solidFill>
                <a:effectLst>
                  <a:outerShdw blurRad="38100" dist="38100" dir="2700000" algn="tl">
                    <a:srgbClr val="000000">
                      <a:alpha val="43137"/>
                    </a:srgbClr>
                  </a:outerShdw>
                </a:effectLst>
              </a:rPr>
              <a:t> </a:t>
            </a:r>
            <a:r>
              <a:rPr lang="en-US" sz="2800" b="1" dirty="0" err="1">
                <a:solidFill>
                  <a:schemeClr val="bg1"/>
                </a:solidFill>
                <a:effectLst>
                  <a:outerShdw blurRad="38100" dist="38100" dir="2700000" algn="tl">
                    <a:srgbClr val="000000">
                      <a:alpha val="43137"/>
                    </a:srgbClr>
                  </a:outerShdw>
                </a:effectLst>
              </a:rPr>
              <a:t>tiêu</a:t>
            </a:r>
            <a:r>
              <a:rPr lang="en-US" sz="2800" b="1" dirty="0">
                <a:solidFill>
                  <a:schemeClr val="bg1"/>
                </a:solidFill>
                <a:effectLst>
                  <a:outerShdw blurRad="38100" dist="38100" dir="2700000" algn="tl">
                    <a:srgbClr val="000000">
                      <a:alpha val="43137"/>
                    </a:srgbClr>
                  </a:outerShdw>
                </a:effectLst>
              </a:rPr>
              <a:t> </a:t>
            </a:r>
            <a:r>
              <a:rPr lang="en-US" sz="2800" b="1" dirty="0" err="1">
                <a:solidFill>
                  <a:schemeClr val="bg1"/>
                </a:solidFill>
                <a:effectLst>
                  <a:outerShdw blurRad="38100" dist="38100" dir="2700000" algn="tl">
                    <a:srgbClr val="000000">
                      <a:alpha val="43137"/>
                    </a:srgbClr>
                  </a:outerShdw>
                </a:effectLst>
              </a:rPr>
              <a:t>Phối</a:t>
            </a:r>
            <a:r>
              <a:rPr lang="en-US" sz="2800" b="1" dirty="0">
                <a:solidFill>
                  <a:schemeClr val="bg1"/>
                </a:solidFill>
                <a:effectLst>
                  <a:outerShdw blurRad="38100" dist="38100" dir="2700000" algn="tl">
                    <a:srgbClr val="000000">
                      <a:alpha val="43137"/>
                    </a:srgbClr>
                  </a:outerShdw>
                </a:effectLst>
              </a:rPr>
              <a:t> </a:t>
            </a:r>
            <a:r>
              <a:rPr lang="en-US" sz="2800" b="1" dirty="0" err="1">
                <a:solidFill>
                  <a:schemeClr val="bg1"/>
                </a:solidFill>
                <a:effectLst>
                  <a:outerShdw blurRad="38100" dist="38100" dir="2700000" algn="tl">
                    <a:srgbClr val="000000">
                      <a:alpha val="43137"/>
                    </a:srgbClr>
                  </a:outerShdw>
                </a:effectLst>
              </a:rPr>
              <a:t>hợp</a:t>
            </a:r>
            <a:endParaRPr lang="en-US" sz="2800" b="1" dirty="0">
              <a:solidFill>
                <a:schemeClr val="bg1"/>
              </a:solidFill>
              <a:effectLst>
                <a:outerShdw blurRad="38100" dist="38100" dir="2700000" algn="tl">
                  <a:srgbClr val="000000">
                    <a:alpha val="43137"/>
                  </a:srgbClr>
                </a:outerShdw>
              </a:effectLst>
            </a:endParaRPr>
          </a:p>
          <a:p>
            <a:pPr algn="ctr"/>
            <a:endParaRPr lang="en-US" sz="2800" dirty="0"/>
          </a:p>
        </p:txBody>
      </p:sp>
      <p:sp>
        <p:nvSpPr>
          <p:cNvPr id="16" name="Oval 15">
            <a:extLst>
              <a:ext uri="{FF2B5EF4-FFF2-40B4-BE49-F238E27FC236}">
                <a16:creationId xmlns:a16="http://schemas.microsoft.com/office/drawing/2014/main" xmlns="" id="{5E569340-2727-4FE3-B054-745E7C6E1A5F}"/>
              </a:ext>
            </a:extLst>
          </p:cNvPr>
          <p:cNvSpPr/>
          <p:nvPr/>
        </p:nvSpPr>
        <p:spPr>
          <a:xfrm>
            <a:off x="5573130" y="3657088"/>
            <a:ext cx="2907194" cy="2907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effectLst>
                  <a:outerShdw blurRad="38100" dist="38100" dir="2700000" algn="tl">
                    <a:srgbClr val="000000">
                      <a:alpha val="43137"/>
                    </a:srgbClr>
                  </a:outerShdw>
                </a:effectLst>
              </a:rPr>
              <a:t>Điểm</a:t>
            </a:r>
            <a:r>
              <a:rPr lang="en-US" sz="2800" b="1" dirty="0">
                <a:solidFill>
                  <a:schemeClr val="bg1"/>
                </a:solidFill>
                <a:effectLst>
                  <a:outerShdw blurRad="38100" dist="38100" dir="2700000" algn="tl">
                    <a:srgbClr val="000000">
                      <a:alpha val="43137"/>
                    </a:srgbClr>
                  </a:outerShdw>
                </a:effectLst>
              </a:rPr>
              <a:t> </a:t>
            </a:r>
            <a:r>
              <a:rPr lang="en-US" sz="2800" b="1" dirty="0" err="1">
                <a:solidFill>
                  <a:schemeClr val="bg1"/>
                </a:solidFill>
                <a:effectLst>
                  <a:outerShdw blurRad="38100" dist="38100" dir="2700000" algn="tl">
                    <a:srgbClr val="000000">
                      <a:alpha val="43137"/>
                    </a:srgbClr>
                  </a:outerShdw>
                </a:effectLst>
              </a:rPr>
              <a:t>nhấn</a:t>
            </a:r>
            <a:endParaRPr lang="en-US" sz="2800" b="1" dirty="0">
              <a:solidFill>
                <a:schemeClr val="bg1"/>
              </a:solidFill>
              <a:effectLst>
                <a:outerShdw blurRad="38100" dist="38100" dir="2700000" algn="tl">
                  <a:srgbClr val="000000">
                    <a:alpha val="43137"/>
                  </a:srgbClr>
                </a:outerShdw>
              </a:effectLst>
            </a:endParaRPr>
          </a:p>
          <a:p>
            <a:pPr algn="ctr"/>
            <a:endParaRPr lang="en-US" sz="2800" dirty="0"/>
          </a:p>
        </p:txBody>
      </p:sp>
    </p:spTree>
    <p:extLst>
      <p:ext uri="{BB962C8B-B14F-4D97-AF65-F5344CB8AC3E}">
        <p14:creationId xmlns:p14="http://schemas.microsoft.com/office/powerpoint/2010/main" val="2733014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152400"/>
            <a:ext cx="8654143" cy="1152831"/>
          </a:xfrm>
        </p:spPr>
        <p:txBody>
          <a:bodyPr>
            <a:normAutofit fontScale="90000"/>
          </a:bodyPr>
          <a:lstStyle/>
          <a:p>
            <a:pPr algn="ctr"/>
            <a:r>
              <a:rPr lang="en-US" b="1" dirty="0" err="1">
                <a:solidFill>
                  <a:schemeClr val="bg1"/>
                </a:solidFill>
                <a:effectLst>
                  <a:outerShdw blurRad="38100" dist="38100" dir="2700000" algn="tl">
                    <a:srgbClr val="000000">
                      <a:alpha val="43137"/>
                    </a:srgbClr>
                  </a:outerShdw>
                </a:effectLst>
              </a:rPr>
              <a:t>MỤC</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TIÊU</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VỤ</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GIẢI</a:t>
            </a:r>
            <a:r>
              <a:rPr lang="en-US" b="1" dirty="0">
                <a:solidFill>
                  <a:schemeClr val="bg1"/>
                </a:solidFill>
                <a:effectLst>
                  <a:outerShdw blurRad="38100" dist="38100" dir="2700000" algn="tl">
                    <a:srgbClr val="000000">
                      <a:alpha val="43137"/>
                    </a:srgbClr>
                  </a:outerShdw>
                </a:effectLst>
              </a:rPr>
              <a:t> PHÁP</a:t>
            </a:r>
            <a:br>
              <a:rPr lang="en-US" b="1" dirty="0">
                <a:solidFill>
                  <a:schemeClr val="bg1"/>
                </a:solidFill>
                <a:effectLst>
                  <a:outerShdw blurRad="38100" dist="38100" dir="2700000" algn="tl">
                    <a:srgbClr val="000000">
                      <a:alpha val="43137"/>
                    </a:srgbClr>
                  </a:outerShdw>
                </a:effectLst>
              </a:rPr>
            </a:br>
            <a:r>
              <a:rPr lang="en-US" b="1" dirty="0" err="1">
                <a:solidFill>
                  <a:schemeClr val="bg1"/>
                </a:solidFill>
                <a:effectLst>
                  <a:outerShdw blurRad="38100" dist="38100" dir="2700000" algn="tl">
                    <a:srgbClr val="000000">
                      <a:alpha val="43137"/>
                    </a:srgbClr>
                  </a:outerShdw>
                </a:effectLst>
              </a:rPr>
              <a:t>NHIỆM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KỲ</a:t>
            </a:r>
            <a:r>
              <a:rPr lang="en-US" b="1" dirty="0">
                <a:solidFill>
                  <a:schemeClr val="bg1"/>
                </a:solidFill>
                <a:effectLst>
                  <a:outerShdw blurRad="38100" dist="38100" dir="2700000" algn="tl">
                    <a:srgbClr val="000000">
                      <a:alpha val="43137"/>
                    </a:srgbClr>
                  </a:outerShdw>
                </a:effectLst>
              </a:rPr>
              <a:t> 2013 - 2018</a:t>
            </a:r>
          </a:p>
        </p:txBody>
      </p:sp>
      <p:sp>
        <p:nvSpPr>
          <p:cNvPr id="4" name="TextBox 3">
            <a:extLst>
              <a:ext uri="{FF2B5EF4-FFF2-40B4-BE49-F238E27FC236}">
                <a16:creationId xmlns:a16="http://schemas.microsoft.com/office/drawing/2014/main" xmlns="" id="{8E4B18D0-6963-4FAD-8C5F-F25C63C1ED68}"/>
              </a:ext>
            </a:extLst>
          </p:cNvPr>
          <p:cNvSpPr txBox="1"/>
          <p:nvPr/>
        </p:nvSpPr>
        <p:spPr>
          <a:xfrm>
            <a:off x="2168013" y="1225689"/>
            <a:ext cx="9822426" cy="5632311"/>
          </a:xfrm>
          <a:prstGeom prst="rect">
            <a:avLst/>
          </a:prstGeom>
          <a:noFill/>
        </p:spPr>
        <p:txBody>
          <a:bodyPr wrap="square" rtlCol="0">
            <a:spAutoFit/>
          </a:bodyPr>
          <a:lstStyle/>
          <a:p>
            <a:pPr algn="just"/>
            <a:r>
              <a:rPr lang="en-US" sz="2400" b="1" dirty="0" err="1">
                <a:solidFill>
                  <a:srgbClr val="FFFF00"/>
                </a:solidFill>
                <a:effectLst>
                  <a:outerShdw blurRad="38100" dist="38100" dir="2700000" algn="tl">
                    <a:srgbClr val="000000">
                      <a:alpha val="43137"/>
                    </a:srgbClr>
                  </a:outerShdw>
                </a:effectLst>
              </a:rPr>
              <a:t>Nhiệm</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vụ</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giải</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pháp</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tập</a:t>
            </a:r>
            <a:r>
              <a:rPr lang="en-US" sz="2400" b="1" dirty="0">
                <a:solidFill>
                  <a:srgbClr val="FFFF00"/>
                </a:solidFill>
                <a:effectLst>
                  <a:outerShdw blurRad="38100" dist="38100" dir="2700000" algn="tl">
                    <a:srgbClr val="000000">
                      <a:alpha val="43137"/>
                    </a:srgbClr>
                  </a:outerShdw>
                </a:effectLst>
              </a:rPr>
              <a:t> </a:t>
            </a:r>
            <a:r>
              <a:rPr lang="en-US" sz="2400" b="1" dirty="0" err="1">
                <a:solidFill>
                  <a:srgbClr val="FFFF00"/>
                </a:solidFill>
                <a:effectLst>
                  <a:outerShdw blurRad="38100" dist="38100" dir="2700000" algn="tl">
                    <a:srgbClr val="000000">
                      <a:alpha val="43137"/>
                    </a:srgbClr>
                  </a:outerShdw>
                </a:effectLst>
              </a:rPr>
              <a:t>trung</a:t>
            </a:r>
            <a:endParaRPr lang="en-US" sz="2400" b="1" dirty="0">
              <a:solidFill>
                <a:srgbClr val="FFFF00"/>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Chăm</a:t>
            </a:r>
            <a:r>
              <a:rPr lang="en-US" sz="2400" b="1" dirty="0">
                <a:solidFill>
                  <a:schemeClr val="bg1"/>
                </a:solidFill>
                <a:effectLst>
                  <a:outerShdw blurRad="38100" dist="38100" dir="2700000" algn="tl">
                    <a:srgbClr val="000000">
                      <a:alpha val="43137"/>
                    </a:srgbClr>
                  </a:outerShdw>
                </a:effectLst>
              </a:rPr>
              <a:t> lo </a:t>
            </a:r>
            <a:r>
              <a:rPr lang="en-US" sz="2400" b="1" dirty="0" err="1">
                <a:solidFill>
                  <a:schemeClr val="bg1"/>
                </a:solidFill>
                <a:effectLst>
                  <a:outerShdw blurRad="38100" dist="38100" dir="2700000" algn="tl">
                    <a:srgbClr val="000000">
                      <a:alpha val="43137"/>
                    </a:srgbClr>
                  </a:outerShdw>
                </a:effectLst>
              </a:rPr>
              <a:t>lợi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ích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thiết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thực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của</a:t>
            </a:r>
            <a:r>
              <a:rPr lang="en-US" sz="2400" b="1" dirty="0">
                <a:solidFill>
                  <a:schemeClr val="bg1"/>
                </a:solidFill>
                <a:effectLst>
                  <a:outerShdw blurRad="38100" dist="38100" dir="2700000" algn="tl">
                    <a:srgbClr val="000000">
                      <a:alpha val="43137"/>
                    </a:srgbClr>
                  </a:outerShdw>
                </a:effectLst>
              </a:rPr>
              <a:t> Đoàn </a:t>
            </a:r>
            <a:r>
              <a:rPr lang="en-US" sz="2400" b="1" dirty="0" err="1">
                <a:solidFill>
                  <a:schemeClr val="bg1"/>
                </a:solidFill>
                <a:effectLst>
                  <a:outerShdw blurRad="38100" dist="38100" dir="2700000" algn="tl">
                    <a:srgbClr val="000000">
                      <a:alpha val="43137"/>
                    </a:srgbClr>
                  </a:outerShdw>
                </a:effectLst>
              </a:rPr>
              <a:t>viên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đại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diện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bảo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vệ</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quyền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lợi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hợp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pháp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của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người</a:t>
            </a:r>
            <a:r>
              <a:rPr lang="en-US" sz="2400" b="1" dirty="0">
                <a:solidFill>
                  <a:schemeClr val="bg1"/>
                </a:solidFill>
                <a:effectLst>
                  <a:outerShdw blurRad="38100" dist="38100" dir="2700000" algn="tl">
                    <a:srgbClr val="000000">
                      <a:alpha val="43137"/>
                    </a:srgbClr>
                  </a:outerShdw>
                </a:effectLst>
              </a:rPr>
              <a:t> lao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a:t>
            </a: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Công </a:t>
            </a:r>
            <a:r>
              <a:rPr lang="en-US" sz="2400" b="1" dirty="0" err="1">
                <a:solidFill>
                  <a:schemeClr val="bg1"/>
                </a:solidFill>
                <a:effectLst>
                  <a:outerShdw blurRad="38100" dist="38100" dir="2700000" algn="tl">
                    <a:srgbClr val="000000">
                      <a:alpha val="43137"/>
                    </a:srgbClr>
                  </a:outerShdw>
                </a:effectLst>
              </a:rPr>
              <a:t>tác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tuyên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truyền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vận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nâng</a:t>
            </a:r>
            <a:r>
              <a:rPr lang="en-US" sz="2400" b="1" dirty="0">
                <a:solidFill>
                  <a:schemeClr val="bg1"/>
                </a:solidFill>
                <a:effectLst>
                  <a:outerShdw blurRad="38100" dist="38100" dir="2700000" algn="tl">
                    <a:srgbClr val="000000">
                      <a:alpha val="43137"/>
                    </a:srgbClr>
                  </a:outerShdw>
                </a:effectLst>
              </a:rPr>
              <a:t> cao </a:t>
            </a:r>
            <a:r>
              <a:rPr lang="en-US" sz="2400" b="1" dirty="0" err="1">
                <a:solidFill>
                  <a:schemeClr val="bg1"/>
                </a:solidFill>
                <a:effectLst>
                  <a:outerShdw blurRad="38100" dist="38100" dir="2700000" algn="tl">
                    <a:srgbClr val="000000">
                      <a:alpha val="43137"/>
                    </a:srgbClr>
                  </a:outerShdw>
                </a:effectLst>
              </a:rPr>
              <a:t>bản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lĩnh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chính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trị</a:t>
            </a:r>
            <a:r>
              <a:rPr lang="en-US" sz="2400" b="1" dirty="0">
                <a:solidFill>
                  <a:schemeClr val="bg1"/>
                </a:solidFill>
                <a:effectLst>
                  <a:outerShdw blurRad="38100" dist="38100" dir="2700000" algn="tl">
                    <a:srgbClr val="000000">
                      <a:alpha val="43137"/>
                    </a:srgbClr>
                  </a:outerShdw>
                </a:effectLst>
              </a:rPr>
              <a:t>, ý </a:t>
            </a:r>
            <a:r>
              <a:rPr lang="en-US" sz="2400" b="1" dirty="0" err="1">
                <a:solidFill>
                  <a:schemeClr val="bg1"/>
                </a:solidFill>
                <a:effectLst>
                  <a:outerShdw blurRad="38100" dist="38100" dir="2700000" algn="tl">
                    <a:srgbClr val="000000">
                      <a:alpha val="43137"/>
                    </a:srgbClr>
                  </a:outerShdw>
                </a:effectLst>
              </a:rPr>
              <a:t>thức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pháp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luật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trình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kỹ</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năng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nghề</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nghiệp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chăm</a:t>
            </a:r>
            <a:r>
              <a:rPr lang="en-US" sz="2400" b="1" dirty="0">
                <a:solidFill>
                  <a:schemeClr val="bg1"/>
                </a:solidFill>
                <a:effectLst>
                  <a:outerShdw blurRad="38100" dist="38100" dir="2700000" algn="tl">
                    <a:srgbClr val="000000">
                      <a:alpha val="43137"/>
                    </a:srgbClr>
                  </a:outerShdw>
                </a:effectLst>
              </a:rPr>
              <a:t> lo </a:t>
            </a:r>
            <a:r>
              <a:rPr lang="en-US" sz="2400" b="1" dirty="0" err="1">
                <a:solidFill>
                  <a:schemeClr val="bg1"/>
                </a:solidFill>
                <a:effectLst>
                  <a:outerShdw blurRad="38100" dist="38100" dir="2700000" algn="tl">
                    <a:srgbClr val="000000">
                      <a:alpha val="43137"/>
                    </a:srgbClr>
                  </a:outerShdw>
                </a:effectLst>
              </a:rPr>
              <a:t>đời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sống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văn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hóa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tinh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thần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ĐV&amp;NLĐ</a:t>
            </a:r>
            <a:r>
              <a:rPr lang="en-US" sz="2400" b="1" dirty="0">
                <a:solidFill>
                  <a:schemeClr val="bg1"/>
                </a:solidFill>
                <a:effectLst>
                  <a:outerShdw blurRad="38100" dist="38100" dir="2700000" algn="tl">
                    <a:srgbClr val="000000">
                      <a:alpha val="43137"/>
                    </a:srgbClr>
                  </a:outerShdw>
                </a:effectLst>
              </a:rPr>
              <a:t>.</a:t>
            </a: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Hiệu </a:t>
            </a:r>
            <a:r>
              <a:rPr lang="en-US" sz="2400" b="1" dirty="0" err="1">
                <a:solidFill>
                  <a:schemeClr val="bg1"/>
                </a:solidFill>
                <a:effectLst>
                  <a:outerShdw blurRad="38100" dist="38100" dir="2700000" algn="tl">
                    <a:srgbClr val="000000">
                      <a:alpha val="43137"/>
                    </a:srgbClr>
                  </a:outerShdw>
                </a:effectLst>
              </a:rPr>
              <a:t>quả</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phong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trào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đua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yêu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nước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trong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ĐV&amp;NLĐ</a:t>
            </a:r>
            <a:r>
              <a:rPr lang="en-US" sz="2400" b="1" dirty="0">
                <a:solidFill>
                  <a:schemeClr val="bg1"/>
                </a:solidFill>
                <a:effectLst>
                  <a:outerShdw blurRad="38100" dist="38100" dir="2700000" algn="tl">
                    <a:srgbClr val="000000">
                      <a:alpha val="43137"/>
                    </a:srgbClr>
                  </a:outerShdw>
                </a:effectLst>
              </a:rPr>
              <a:t>.</a:t>
            </a: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Công </a:t>
            </a:r>
            <a:r>
              <a:rPr lang="en-US" sz="2400" b="1" dirty="0" err="1">
                <a:solidFill>
                  <a:schemeClr val="bg1"/>
                </a:solidFill>
                <a:effectLst>
                  <a:outerShdw blurRad="38100" dist="38100" dir="2700000" algn="tl">
                    <a:srgbClr val="000000">
                      <a:alpha val="43137"/>
                    </a:srgbClr>
                  </a:outerShdw>
                </a:effectLst>
              </a:rPr>
              <a:t>tác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phát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triển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đoàn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viên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nâng</a:t>
            </a:r>
            <a:r>
              <a:rPr lang="en-US" sz="2400" b="1" dirty="0">
                <a:solidFill>
                  <a:schemeClr val="bg1"/>
                </a:solidFill>
                <a:effectLst>
                  <a:outerShdw blurRad="38100" dist="38100" dir="2700000" algn="tl">
                    <a:srgbClr val="000000">
                      <a:alpha val="43137"/>
                    </a:srgbClr>
                  </a:outerShdw>
                </a:effectLst>
              </a:rPr>
              <a:t> cao </a:t>
            </a:r>
            <a:r>
              <a:rPr lang="en-US" sz="2400" b="1" dirty="0" err="1">
                <a:solidFill>
                  <a:schemeClr val="bg1"/>
                </a:solidFill>
                <a:effectLst>
                  <a:outerShdw blurRad="38100" dist="38100" dir="2700000" algn="tl">
                    <a:srgbClr val="000000">
                      <a:alpha val="43137"/>
                    </a:srgbClr>
                  </a:outerShdw>
                </a:effectLst>
              </a:rPr>
              <a:t>chất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lượng</a:t>
            </a:r>
            <a:r>
              <a:rPr lang="en-US" sz="2400" b="1" dirty="0">
                <a:solidFill>
                  <a:schemeClr val="bg1"/>
                </a:solidFill>
                <a:effectLst>
                  <a:outerShdw blurRad="38100" dist="38100" dir="2700000" algn="tl">
                    <a:srgbClr val="000000">
                      <a:alpha val="43137"/>
                    </a:srgbClr>
                  </a:outerShdw>
                </a:effectLst>
              </a:rPr>
              <a:t> đội </a:t>
            </a:r>
            <a:r>
              <a:rPr lang="en-US" sz="2400" b="1" dirty="0" err="1">
                <a:solidFill>
                  <a:schemeClr val="bg1"/>
                </a:solidFill>
                <a:effectLst>
                  <a:outerShdw blurRad="38100" dist="38100" dir="2700000" algn="tl">
                    <a:srgbClr val="000000">
                      <a:alpha val="43137"/>
                    </a:srgbClr>
                  </a:outerShdw>
                </a:effectLst>
              </a:rPr>
              <a:t>ngũ</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cán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bộ</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đổi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mới</a:t>
            </a:r>
            <a:r>
              <a:rPr lang="en-US" sz="2400" b="1" dirty="0">
                <a:solidFill>
                  <a:schemeClr val="bg1"/>
                </a:solidFill>
                <a:effectLst>
                  <a:outerShdw blurRad="38100" dist="38100" dir="2700000" algn="tl">
                    <a:srgbClr val="000000">
                      <a:alpha val="43137"/>
                    </a:srgbClr>
                  </a:outerShdw>
                </a:effectLst>
              </a:rPr>
              <a:t> phương </a:t>
            </a:r>
            <a:r>
              <a:rPr lang="en-US" sz="2400" b="1" dirty="0" err="1">
                <a:solidFill>
                  <a:schemeClr val="bg1"/>
                </a:solidFill>
                <a:effectLst>
                  <a:outerShdw blurRad="38100" dist="38100" dir="2700000" algn="tl">
                    <a:srgbClr val="000000">
                      <a:alpha val="43137"/>
                    </a:srgbClr>
                  </a:outerShdw>
                </a:effectLst>
              </a:rPr>
              <a:t>thức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hoạt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động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xây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dựng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tổ</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chức</a:t>
            </a:r>
            <a:r>
              <a:rPr lang="en-US" sz="2400" b="1" dirty="0">
                <a:solidFill>
                  <a:schemeClr val="bg1"/>
                </a:solidFill>
                <a:effectLst>
                  <a:outerShdw blurRad="38100" dist="38100" dir="2700000" algn="tl">
                    <a:srgbClr val="000000">
                      <a:alpha val="43137"/>
                    </a:srgbClr>
                  </a:outerShdw>
                </a:effectLst>
              </a:rPr>
              <a:t> Công </a:t>
            </a:r>
            <a:r>
              <a:rPr lang="en-US" sz="2400" b="1" dirty="0" err="1">
                <a:solidFill>
                  <a:schemeClr val="bg1"/>
                </a:solidFill>
                <a:effectLst>
                  <a:outerShdw blurRad="38100" dist="38100" dir="2700000" algn="tl">
                    <a:srgbClr val="000000">
                      <a:alpha val="43137"/>
                    </a:srgbClr>
                  </a:outerShdw>
                </a:effectLst>
              </a:rPr>
              <a:t>đoàn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vững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mạnh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tích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cực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tham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gia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xây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dựng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Đảng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xây</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dựng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chính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quyền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trong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sạch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vững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mạnh</a:t>
            </a:r>
            <a:endParaRPr lang="en-US" sz="24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Nâng</a:t>
            </a:r>
            <a:r>
              <a:rPr lang="en-US" sz="2400" b="1" dirty="0">
                <a:solidFill>
                  <a:schemeClr val="bg1"/>
                </a:solidFill>
                <a:effectLst>
                  <a:outerShdw blurRad="38100" dist="38100" dir="2700000" algn="tl">
                    <a:srgbClr val="000000">
                      <a:alpha val="43137"/>
                    </a:srgbClr>
                  </a:outerShdw>
                </a:effectLst>
              </a:rPr>
              <a:t> cao </a:t>
            </a:r>
            <a:r>
              <a:rPr lang="en-US" sz="2400" b="1" dirty="0" err="1">
                <a:solidFill>
                  <a:schemeClr val="bg1"/>
                </a:solidFill>
                <a:effectLst>
                  <a:outerShdw blurRad="38100" dist="38100" dir="2700000" algn="tl">
                    <a:srgbClr val="000000">
                      <a:alpha val="43137"/>
                    </a:srgbClr>
                  </a:outerShdw>
                </a:effectLst>
              </a:rPr>
              <a:t>trách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nhiệm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hiệu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quả</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công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tác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kiểm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tra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giám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sát</a:t>
            </a:r>
            <a:endParaRPr lang="en-US" sz="24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Quản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lý</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chặt</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chẽ</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thu</a:t>
            </a:r>
            <a:r>
              <a:rPr lang="en-US" sz="2400" b="1" dirty="0">
                <a:solidFill>
                  <a:schemeClr val="bg1"/>
                </a:solidFill>
                <a:effectLst>
                  <a:outerShdw blurRad="38100" dist="38100" dir="2700000" algn="tl">
                    <a:srgbClr val="000000">
                      <a:alpha val="43137"/>
                    </a:srgbClr>
                  </a:outerShdw>
                </a:effectLst>
              </a:rPr>
              <a:t>, chi, </a:t>
            </a:r>
            <a:r>
              <a:rPr lang="en-US" sz="2400" b="1" dirty="0" err="1">
                <a:solidFill>
                  <a:schemeClr val="bg1"/>
                </a:solidFill>
                <a:effectLst>
                  <a:outerShdw blurRad="38100" dist="38100" dir="2700000" algn="tl">
                    <a:srgbClr val="000000">
                      <a:alpha val="43137"/>
                    </a:srgbClr>
                  </a:outerShdw>
                </a:effectLst>
              </a:rPr>
              <a:t>sử</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dụng</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hợp</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lý</a:t>
            </a:r>
            <a:r>
              <a:rPr lang="en-US" sz="2400" b="1" dirty="0">
                <a:solidFill>
                  <a:schemeClr val="bg1"/>
                </a:solidFill>
                <a:effectLst>
                  <a:outerShdw blurRad="38100" dist="38100" dir="2700000" algn="tl">
                    <a:srgbClr val="000000">
                      <a:alpha val="43137"/>
                    </a:srgbClr>
                  </a:outerShdw>
                </a:effectLst>
              </a:rPr>
              <a:t> tài </a:t>
            </a:r>
            <a:r>
              <a:rPr lang="en-US" sz="2400" b="1" dirty="0" err="1">
                <a:solidFill>
                  <a:schemeClr val="bg1"/>
                </a:solidFill>
                <a:effectLst>
                  <a:outerShdw blurRad="38100" dist="38100" dir="2700000" algn="tl">
                    <a:srgbClr val="000000">
                      <a:alpha val="43137"/>
                    </a:srgbClr>
                  </a:outerShdw>
                </a:effectLst>
              </a:rPr>
              <a:t>chính</a:t>
            </a:r>
            <a:r>
              <a:rPr lang="en-US" sz="2400" b="1" dirty="0">
                <a:solidFill>
                  <a:schemeClr val="bg1"/>
                </a:solidFill>
                <a:effectLst>
                  <a:outerShdw blurRad="38100" dist="38100" dir="2700000" algn="tl">
                    <a:srgbClr val="000000">
                      <a:alpha val="43137"/>
                    </a:srgbClr>
                  </a:outerShdw>
                </a:effectLst>
              </a:rPr>
              <a:t>, tài </a:t>
            </a:r>
            <a:r>
              <a:rPr lang="en-US" sz="2400" b="1" dirty="0" err="1">
                <a:solidFill>
                  <a:schemeClr val="bg1"/>
                </a:solidFill>
                <a:effectLst>
                  <a:outerShdw blurRad="38100" dist="38100" dir="2700000" algn="tl">
                    <a:srgbClr val="000000">
                      <a:alpha val="43137"/>
                    </a:srgbClr>
                  </a:outerShdw>
                </a:effectLst>
              </a:rPr>
              <a:t>sản</a:t>
            </a:r>
            <a:r>
              <a:rPr lang="en-US" sz="2400" b="1" dirty="0">
                <a:solidFill>
                  <a:schemeClr val="bg1"/>
                </a:solidFill>
                <a:effectLst>
                  <a:outerShdw blurRad="38100" dist="38100" dir="2700000" algn="tl">
                    <a:srgbClr val="000000">
                      <a:alpha val="43137"/>
                    </a:srgbClr>
                  </a:outerShdw>
                </a:effectLst>
              </a:rPr>
              <a:t> Công </a:t>
            </a:r>
            <a:r>
              <a:rPr lang="en-US" sz="2400" b="1" dirty="0" err="1">
                <a:solidFill>
                  <a:schemeClr val="bg1"/>
                </a:solidFill>
                <a:effectLst>
                  <a:outerShdw blurRad="38100" dist="38100" dir="2700000" algn="tl">
                    <a:srgbClr val="000000">
                      <a:alpha val="43137"/>
                    </a:srgbClr>
                  </a:outerShdw>
                </a:effectLst>
              </a:rPr>
              <a:t>đoàn</a:t>
            </a:r>
            <a:endParaRPr lang="en-US" sz="24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b="1" dirty="0" err="1">
                <a:solidFill>
                  <a:schemeClr val="bg1"/>
                </a:solidFill>
                <a:effectLst>
                  <a:outerShdw blurRad="38100" dist="38100" dir="2700000" algn="tl">
                    <a:srgbClr val="000000">
                      <a:alpha val="43137"/>
                    </a:srgbClr>
                  </a:outerShdw>
                </a:effectLst>
              </a:rPr>
              <a:t>Đổi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mới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mạnh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mẽ</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toàn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diện</a:t>
            </a:r>
            <a:r>
              <a:rPr lang="en-US" sz="2400" b="1" dirty="0">
                <a:solidFill>
                  <a:schemeClr val="bg1"/>
                </a:solidFill>
                <a:effectLst>
                  <a:outerShdw blurRad="38100" dist="38100" dir="2700000" algn="tl">
                    <a:srgbClr val="000000">
                      <a:alpha val="43137"/>
                    </a:srgbClr>
                  </a:outerShdw>
                </a:effectLst>
              </a:rPr>
              <a:t> phương </a:t>
            </a:r>
            <a:r>
              <a:rPr lang="en-US" sz="2400" b="1" dirty="0" err="1">
                <a:solidFill>
                  <a:schemeClr val="bg1"/>
                </a:solidFill>
                <a:effectLst>
                  <a:outerShdw blurRad="38100" dist="38100" dir="2700000" algn="tl">
                    <a:srgbClr val="000000">
                      <a:alpha val="43137"/>
                    </a:srgbClr>
                  </a:outerShdw>
                </a:effectLst>
              </a:rPr>
              <a:t>thức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lãnh</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đạo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chỉ</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đạo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và</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tổ</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chức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thực</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hiện</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nhiệm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vụ</a:t>
            </a:r>
            <a:r>
              <a:rPr lang="en-US" sz="2400" b="1" dirty="0">
                <a:solidFill>
                  <a:schemeClr val="bg1"/>
                </a:solidFill>
                <a:effectLst>
                  <a:outerShdw blurRad="38100" dist="38100" dir="2700000" algn="tl">
                    <a:srgbClr val="000000">
                      <a:alpha val="43137"/>
                    </a:srgbClr>
                  </a:outerShdw>
                </a:effectLst>
              </a:rPr>
              <a:t> Công </a:t>
            </a:r>
            <a:r>
              <a:rPr lang="en-US" sz="2400" b="1" dirty="0" err="1">
                <a:solidFill>
                  <a:schemeClr val="bg1"/>
                </a:solidFill>
                <a:effectLst>
                  <a:outerShdw blurRad="38100" dist="38100" dir="2700000" algn="tl">
                    <a:srgbClr val="000000">
                      <a:alpha val="43137"/>
                    </a:srgbClr>
                  </a:outerShdw>
                </a:effectLst>
              </a:rPr>
              <a:t>đoàn</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5063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A8153-A132-4C35-A831-20CF9D5E4235}"/>
              </a:ext>
            </a:extLst>
          </p:cNvPr>
          <p:cNvSpPr>
            <a:spLocks noGrp="1"/>
          </p:cNvSpPr>
          <p:nvPr>
            <p:ph type="title"/>
          </p:nvPr>
        </p:nvSpPr>
        <p:spPr>
          <a:xfrm>
            <a:off x="2699656" y="2057400"/>
            <a:ext cx="8654143" cy="2256503"/>
          </a:xfrm>
        </p:spPr>
        <p:txBody>
          <a:bodyPr>
            <a:normAutofit/>
          </a:bodyPr>
          <a:lstStyle/>
          <a:p>
            <a:pPr algn="ctr"/>
            <a:r>
              <a:rPr lang="en-US" b="1" dirty="0" err="1">
                <a:solidFill>
                  <a:schemeClr val="bg1"/>
                </a:solidFill>
                <a:effectLst>
                  <a:outerShdw blurRad="38100" dist="38100" dir="2700000" algn="tl">
                    <a:srgbClr val="000000">
                      <a:alpha val="43137"/>
                    </a:srgbClr>
                  </a:outerShdw>
                </a:effectLst>
                <a:latin typeface="+mn-lt"/>
              </a:rPr>
              <a:t>TRÂN</a:t>
            </a:r>
            <a:r>
              <a:rPr lang="en-US" b="1" dirty="0">
                <a:solidFill>
                  <a:schemeClr val="bg1"/>
                </a:solidFill>
                <a:effectLst>
                  <a:outerShdw blurRad="38100" dist="38100" dir="2700000" algn="tl">
                    <a:srgbClr val="000000">
                      <a:alpha val="43137"/>
                    </a:srgbClr>
                  </a:outerShdw>
                </a:effectLst>
                <a:latin typeface="+mn-lt"/>
              </a:rPr>
              <a:t> TRỌNG </a:t>
            </a:r>
            <a:r>
              <a:rPr lang="en-US" b="1" dirty="0" err="1">
                <a:solidFill>
                  <a:schemeClr val="bg1"/>
                </a:solidFill>
                <a:effectLst>
                  <a:outerShdw blurRad="38100" dist="38100" dir="2700000" algn="tl">
                    <a:srgbClr val="000000">
                      <a:alpha val="43137"/>
                    </a:srgbClr>
                  </a:outerShdw>
                </a:effectLst>
                <a:latin typeface="+mn-lt"/>
              </a:rPr>
              <a:t>CẢM</a:t>
            </a:r>
            <a:r>
              <a:rPr lang="en-US" b="1" dirty="0">
                <a:solidFill>
                  <a:schemeClr val="bg1"/>
                </a:solidFill>
                <a:effectLst>
                  <a:outerShdw blurRad="38100" dist="38100" dir="2700000" algn="tl">
                    <a:srgbClr val="000000">
                      <a:alpha val="43137"/>
                    </a:srgbClr>
                  </a:outerShdw>
                </a:effectLst>
                <a:latin typeface="+mn-lt"/>
              </a:rPr>
              <a:t> </a:t>
            </a:r>
            <a:r>
              <a:rPr lang="vi-VN"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Ơ</a:t>
            </a:r>
            <a:r>
              <a:rPr lang="en-US" b="1" dirty="0">
                <a:solidFill>
                  <a:schemeClr val="bg1"/>
                </a:solidFill>
                <a:effectLst>
                  <a:outerShdw blurRad="38100" dist="38100" dir="2700000" algn="tl">
                    <a:srgbClr val="000000">
                      <a:alpha val="43137"/>
                    </a:srgbClr>
                  </a:outerShdw>
                </a:effectLst>
                <a:latin typeface="+mn-lt"/>
              </a:rPr>
              <a:t>N!</a:t>
            </a:r>
          </a:p>
        </p:txBody>
      </p:sp>
    </p:spTree>
    <p:extLst>
      <p:ext uri="{BB962C8B-B14F-4D97-AF65-F5344CB8AC3E}">
        <p14:creationId xmlns:p14="http://schemas.microsoft.com/office/powerpoint/2010/main" val="3271821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Hộp Văn bản 30">
            <a:extLst>
              <a:ext uri="{FF2B5EF4-FFF2-40B4-BE49-F238E27FC236}">
                <a16:creationId xmlns:a16="http://schemas.microsoft.com/office/drawing/2014/main" xmlns="" id="{46F15B6F-6BE3-40ED-BC99-613C12E0AE1F}"/>
              </a:ext>
            </a:extLst>
          </p:cNvPr>
          <p:cNvSpPr txBox="1"/>
          <p:nvPr/>
        </p:nvSpPr>
        <p:spPr>
          <a:xfrm>
            <a:off x="2712027" y="405245"/>
            <a:ext cx="8970821" cy="584775"/>
          </a:xfrm>
          <a:prstGeom prst="rect">
            <a:avLst/>
          </a:prstGeom>
          <a:gradFill>
            <a:gsLst>
              <a:gs pos="0">
                <a:schemeClr val="accent1">
                  <a:lumMod val="0"/>
                  <a:lumOff val="100000"/>
                </a:schemeClr>
              </a:gs>
              <a:gs pos="92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a:glow rad="355600">
              <a:schemeClr val="accent5">
                <a:satMod val="175000"/>
                <a:alpha val="41000"/>
              </a:schemeClr>
            </a:glow>
            <a:outerShdw blurRad="50800" dist="88900" dir="5400000" sx="101000" sy="101000" algn="t" rotWithShape="0">
              <a:srgbClr val="1C7DA8"/>
            </a:outerShdw>
          </a:effectLst>
        </p:spPr>
        <p:txBody>
          <a:bodyPr wrap="square" rtlCol="0">
            <a:spAutoFit/>
          </a:bodyPr>
          <a:lstStyle/>
          <a:p>
            <a:pPr algn="ctr"/>
            <a:r>
              <a:rPr lang="en-US" sz="3200" b="1" dirty="0">
                <a:solidFill>
                  <a:srgbClr val="FF0000"/>
                </a:solidFill>
              </a:rPr>
              <a:t>ĐOÀN CHỦ TỊCH</a:t>
            </a:r>
          </a:p>
        </p:txBody>
      </p:sp>
      <p:sp>
        <p:nvSpPr>
          <p:cNvPr id="60" name="Nút Hành động: Đến Trang chủ 59">
            <a:hlinkClick r:id="rId2" action="ppaction://hlinksldjump" highlightClick="1"/>
            <a:extLst>
              <a:ext uri="{FF2B5EF4-FFF2-40B4-BE49-F238E27FC236}">
                <a16:creationId xmlns:a16="http://schemas.microsoft.com/office/drawing/2014/main" xmlns="" id="{0BE1C79C-8FA0-4C22-8C67-AF55E508B3E7}"/>
              </a:ext>
            </a:extLst>
          </p:cNvPr>
          <p:cNvSpPr/>
          <p:nvPr/>
        </p:nvSpPr>
        <p:spPr>
          <a:xfrm>
            <a:off x="11772900" y="6486449"/>
            <a:ext cx="310230" cy="3013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Nhóm 1">
            <a:extLst>
              <a:ext uri="{FF2B5EF4-FFF2-40B4-BE49-F238E27FC236}">
                <a16:creationId xmlns:a16="http://schemas.microsoft.com/office/drawing/2014/main" xmlns="" id="{6224113F-9807-4E77-A8BC-CBA398E06FB7}"/>
              </a:ext>
            </a:extLst>
          </p:cNvPr>
          <p:cNvGrpSpPr/>
          <p:nvPr/>
        </p:nvGrpSpPr>
        <p:grpSpPr>
          <a:xfrm>
            <a:off x="3158181" y="1699709"/>
            <a:ext cx="1995710" cy="2052448"/>
            <a:chOff x="3158181" y="1699709"/>
            <a:chExt cx="1995710" cy="2052448"/>
          </a:xfrm>
        </p:grpSpPr>
        <p:grpSp>
          <p:nvGrpSpPr>
            <p:cNvPr id="51" name="Nhóm 50">
              <a:extLst>
                <a:ext uri="{FF2B5EF4-FFF2-40B4-BE49-F238E27FC236}">
                  <a16:creationId xmlns:a16="http://schemas.microsoft.com/office/drawing/2014/main" xmlns="" id="{9499F14E-086C-41A9-994E-09D3DAF0D8BB}"/>
                </a:ext>
              </a:extLst>
            </p:cNvPr>
            <p:cNvGrpSpPr/>
            <p:nvPr/>
          </p:nvGrpSpPr>
          <p:grpSpPr>
            <a:xfrm>
              <a:off x="3158181" y="1708443"/>
              <a:ext cx="1995710" cy="2043714"/>
              <a:chOff x="3158181" y="1708443"/>
              <a:chExt cx="1995710" cy="2043714"/>
            </a:xfrm>
          </p:grpSpPr>
          <p:sp>
            <p:nvSpPr>
              <p:cNvPr id="32" name="Hình chữ nhật 31">
                <a:extLst>
                  <a:ext uri="{FF2B5EF4-FFF2-40B4-BE49-F238E27FC236}">
                    <a16:creationId xmlns:a16="http://schemas.microsoft.com/office/drawing/2014/main" xmlns="" id="{44C7F9C9-BD1B-4EF1-9BCE-5673555FC932}"/>
                  </a:ext>
                </a:extLst>
              </p:cNvPr>
              <p:cNvSpPr/>
              <p:nvPr/>
            </p:nvSpPr>
            <p:spPr>
              <a:xfrm>
                <a:off x="3616036" y="1708443"/>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ộp Văn bản 41">
                <a:extLst>
                  <a:ext uri="{FF2B5EF4-FFF2-40B4-BE49-F238E27FC236}">
                    <a16:creationId xmlns:a16="http://schemas.microsoft.com/office/drawing/2014/main" xmlns="" id="{23A15B61-0D2F-4C2F-8786-DC30CDCBDA47}"/>
                  </a:ext>
                </a:extLst>
              </p:cNvPr>
              <p:cNvSpPr txBox="1"/>
              <p:nvPr/>
            </p:nvSpPr>
            <p:spPr>
              <a:xfrm>
                <a:off x="3158181" y="3259713"/>
                <a:ext cx="1995710" cy="492444"/>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1300" b="1" dirty="0">
                    <a:ln w="3175">
                      <a:noFill/>
                    </a:ln>
                    <a:solidFill>
                      <a:srgbClr val="FF0000"/>
                    </a:solidFill>
                  </a:rPr>
                  <a:t>Đ/C NGUYỄN THỊ NHƯ Ý</a:t>
                </a:r>
              </a:p>
              <a:p>
                <a:pPr algn="ctr"/>
                <a:r>
                  <a:rPr lang="en-US" sz="1300" b="1" dirty="0">
                    <a:ln w="3175">
                      <a:noFill/>
                    </a:ln>
                    <a:solidFill>
                      <a:srgbClr val="0000FF"/>
                    </a:solidFill>
                  </a:rPr>
                  <a:t>TUV, CHỦ TỊCH LĐLĐ TỈNH</a:t>
                </a:r>
              </a:p>
            </p:txBody>
          </p:sp>
        </p:grpSp>
        <p:pic>
          <p:nvPicPr>
            <p:cNvPr id="41" name="Hình ảnh 40">
              <a:extLst>
                <a:ext uri="{FF2B5EF4-FFF2-40B4-BE49-F238E27FC236}">
                  <a16:creationId xmlns:a16="http://schemas.microsoft.com/office/drawing/2014/main" xmlns="" id="{00000000-0008-0000-0000-00006C010000}"/>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6036" y="1699709"/>
              <a:ext cx="1080000" cy="14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Nhóm 11">
            <a:extLst>
              <a:ext uri="{FF2B5EF4-FFF2-40B4-BE49-F238E27FC236}">
                <a16:creationId xmlns:a16="http://schemas.microsoft.com/office/drawing/2014/main" xmlns="" id="{9513CD18-998D-45B5-A30F-93637424B7E3}"/>
              </a:ext>
            </a:extLst>
          </p:cNvPr>
          <p:cNvGrpSpPr/>
          <p:nvPr/>
        </p:nvGrpSpPr>
        <p:grpSpPr>
          <a:xfrm>
            <a:off x="10087420" y="4341570"/>
            <a:ext cx="1995710" cy="2041744"/>
            <a:chOff x="10087420" y="4341570"/>
            <a:chExt cx="1995710" cy="2041744"/>
          </a:xfrm>
        </p:grpSpPr>
        <p:grpSp>
          <p:nvGrpSpPr>
            <p:cNvPr id="59" name="Nhóm 58">
              <a:extLst>
                <a:ext uri="{FF2B5EF4-FFF2-40B4-BE49-F238E27FC236}">
                  <a16:creationId xmlns:a16="http://schemas.microsoft.com/office/drawing/2014/main" xmlns="" id="{9A7804AE-9E12-4F51-BB0C-29A6FB8F2DAD}"/>
                </a:ext>
              </a:extLst>
            </p:cNvPr>
            <p:cNvGrpSpPr/>
            <p:nvPr/>
          </p:nvGrpSpPr>
          <p:grpSpPr>
            <a:xfrm>
              <a:off x="10087420" y="4347736"/>
              <a:ext cx="1995710" cy="2035578"/>
              <a:chOff x="10087420" y="4347736"/>
              <a:chExt cx="1995710" cy="2035578"/>
            </a:xfrm>
          </p:grpSpPr>
          <p:sp>
            <p:nvSpPr>
              <p:cNvPr id="40" name="Hình chữ nhật 39">
                <a:extLst>
                  <a:ext uri="{FF2B5EF4-FFF2-40B4-BE49-F238E27FC236}">
                    <a16:creationId xmlns:a16="http://schemas.microsoft.com/office/drawing/2014/main" xmlns="" id="{B90F4548-5A31-42D6-827B-7372EB1EDF14}"/>
                  </a:ext>
                </a:extLst>
              </p:cNvPr>
              <p:cNvSpPr/>
              <p:nvPr/>
            </p:nvSpPr>
            <p:spPr>
              <a:xfrm>
                <a:off x="10571347" y="4347736"/>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ộp Văn bản 49">
                <a:extLst>
                  <a:ext uri="{FF2B5EF4-FFF2-40B4-BE49-F238E27FC236}">
                    <a16:creationId xmlns:a16="http://schemas.microsoft.com/office/drawing/2014/main" xmlns="" id="{D6828734-0BCB-4472-A677-010873F522B5}"/>
                  </a:ext>
                </a:extLst>
              </p:cNvPr>
              <p:cNvSpPr txBox="1"/>
              <p:nvPr/>
            </p:nvSpPr>
            <p:spPr>
              <a:xfrm>
                <a:off x="10087420" y="5890871"/>
                <a:ext cx="1995710" cy="492443"/>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lIns="36000" rIns="36000" rtlCol="0">
                <a:spAutoFit/>
              </a:bodyPr>
              <a:lstStyle/>
              <a:p>
                <a:pPr algn="ctr"/>
                <a:r>
                  <a:rPr lang="en-US" sz="1300" b="1" dirty="0">
                    <a:ln w="3175">
                      <a:noFill/>
                    </a:ln>
                    <a:solidFill>
                      <a:srgbClr val="FF0000"/>
                    </a:solidFill>
                  </a:rPr>
                  <a:t>Đ/C NGUYỄN THỊ TUYẾT</a:t>
                </a:r>
              </a:p>
              <a:p>
                <a:pPr algn="ctr"/>
                <a:r>
                  <a:rPr lang="en-US" sz="1300" b="1" dirty="0">
                    <a:ln w="3175">
                      <a:noFill/>
                    </a:ln>
                    <a:solidFill>
                      <a:srgbClr val="0000FF"/>
                    </a:solidFill>
                  </a:rPr>
                  <a:t>CHỦ TỊCH CÔNG ĐOÀN KCN </a:t>
                </a:r>
              </a:p>
            </p:txBody>
          </p:sp>
        </p:grpSp>
        <p:pic>
          <p:nvPicPr>
            <p:cNvPr id="61" name="Picture 222" descr="C:\Users\NGUYENVANTHANG\Desktop\Photos nhan su BCH va UBKT khoa V\Tuyet CDKCN.jpg">
              <a:extLst>
                <a:ext uri="{FF2B5EF4-FFF2-40B4-BE49-F238E27FC236}">
                  <a16:creationId xmlns:a16="http://schemas.microsoft.com/office/drawing/2014/main" xmlns="" id="{00000000-0008-0000-0000-00000200000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5545" y="4341570"/>
              <a:ext cx="1075802" cy="145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Nhóm 6">
            <a:extLst>
              <a:ext uri="{FF2B5EF4-FFF2-40B4-BE49-F238E27FC236}">
                <a16:creationId xmlns:a16="http://schemas.microsoft.com/office/drawing/2014/main" xmlns="" id="{6E7E26FB-C0EB-4F4C-936C-7D08B527B183}"/>
              </a:ext>
            </a:extLst>
          </p:cNvPr>
          <p:cNvGrpSpPr/>
          <p:nvPr/>
        </p:nvGrpSpPr>
        <p:grpSpPr>
          <a:xfrm>
            <a:off x="4100290" y="4338299"/>
            <a:ext cx="1995710" cy="2045016"/>
            <a:chOff x="4125190" y="4338299"/>
            <a:chExt cx="1995710" cy="2045016"/>
          </a:xfrm>
        </p:grpSpPr>
        <p:grpSp>
          <p:nvGrpSpPr>
            <p:cNvPr id="56" name="Nhóm 55">
              <a:extLst>
                <a:ext uri="{FF2B5EF4-FFF2-40B4-BE49-F238E27FC236}">
                  <a16:creationId xmlns:a16="http://schemas.microsoft.com/office/drawing/2014/main" xmlns="" id="{78E498B8-D20A-465B-96E6-29AA74ABF1B0}"/>
                </a:ext>
              </a:extLst>
            </p:cNvPr>
            <p:cNvGrpSpPr/>
            <p:nvPr/>
          </p:nvGrpSpPr>
          <p:grpSpPr>
            <a:xfrm>
              <a:off x="4125190" y="4347736"/>
              <a:ext cx="1995710" cy="2035579"/>
              <a:chOff x="4128330" y="4347736"/>
              <a:chExt cx="1995710" cy="2035579"/>
            </a:xfrm>
          </p:grpSpPr>
          <p:sp>
            <p:nvSpPr>
              <p:cNvPr id="37" name="Hình chữ nhật 36">
                <a:extLst>
                  <a:ext uri="{FF2B5EF4-FFF2-40B4-BE49-F238E27FC236}">
                    <a16:creationId xmlns:a16="http://schemas.microsoft.com/office/drawing/2014/main" xmlns="" id="{FDDE3FE4-5E2A-4D64-A43F-A4C1E2195CA2}"/>
                  </a:ext>
                </a:extLst>
              </p:cNvPr>
              <p:cNvSpPr/>
              <p:nvPr/>
            </p:nvSpPr>
            <p:spPr>
              <a:xfrm>
                <a:off x="4586185" y="4347736"/>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ộp Văn bản 46">
                <a:extLst>
                  <a:ext uri="{FF2B5EF4-FFF2-40B4-BE49-F238E27FC236}">
                    <a16:creationId xmlns:a16="http://schemas.microsoft.com/office/drawing/2014/main" xmlns="" id="{D406514E-4EDB-4DD3-BA28-31522DC51D48}"/>
                  </a:ext>
                </a:extLst>
              </p:cNvPr>
              <p:cNvSpPr txBox="1"/>
              <p:nvPr/>
            </p:nvSpPr>
            <p:spPr>
              <a:xfrm>
                <a:off x="4128330" y="5890871"/>
                <a:ext cx="1995710" cy="492444"/>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1300" b="1" dirty="0">
                    <a:ln w="3175">
                      <a:noFill/>
                    </a:ln>
                    <a:solidFill>
                      <a:srgbClr val="FF0000"/>
                    </a:solidFill>
                  </a:rPr>
                  <a:t>Đ/C NÔNG VĂN DŨNG</a:t>
                </a:r>
              </a:p>
              <a:p>
                <a:pPr algn="ctr"/>
                <a:r>
                  <a:rPr lang="en-US" sz="1300" b="1" dirty="0">
                    <a:ln w="3175">
                      <a:noFill/>
                    </a:ln>
                    <a:solidFill>
                      <a:srgbClr val="0000FF"/>
                    </a:solidFill>
                  </a:rPr>
                  <a:t>UVTV LĐLĐ TỈNH</a:t>
                </a:r>
              </a:p>
            </p:txBody>
          </p:sp>
        </p:grpSp>
        <p:pic>
          <p:nvPicPr>
            <p:cNvPr id="62" name="Picture 61">
              <a:extLst>
                <a:ext uri="{FF2B5EF4-FFF2-40B4-BE49-F238E27FC236}">
                  <a16:creationId xmlns:a16="http://schemas.microsoft.com/office/drawing/2014/main" xmlns="" id="{00000000-0008-0000-0000-0000C8000000}"/>
                </a:ext>
              </a:extLst>
            </p:cNvPr>
            <p:cNvPicPr preferRelativeResize="0">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6185" y="4338299"/>
              <a:ext cx="1080648" cy="1458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Nhóm 5">
            <a:extLst>
              <a:ext uri="{FF2B5EF4-FFF2-40B4-BE49-F238E27FC236}">
                <a16:creationId xmlns:a16="http://schemas.microsoft.com/office/drawing/2014/main" xmlns="" id="{7B5F1F46-0FFF-4A7D-8C37-901C0C945D0B}"/>
              </a:ext>
            </a:extLst>
          </p:cNvPr>
          <p:cNvGrpSpPr/>
          <p:nvPr/>
        </p:nvGrpSpPr>
        <p:grpSpPr>
          <a:xfrm>
            <a:off x="2136409" y="4347463"/>
            <a:ext cx="1995710" cy="2045292"/>
            <a:chOff x="2161309" y="4338022"/>
            <a:chExt cx="1995710" cy="2045292"/>
          </a:xfrm>
        </p:grpSpPr>
        <p:grpSp>
          <p:nvGrpSpPr>
            <p:cNvPr id="55" name="Nhóm 54">
              <a:extLst>
                <a:ext uri="{FF2B5EF4-FFF2-40B4-BE49-F238E27FC236}">
                  <a16:creationId xmlns:a16="http://schemas.microsoft.com/office/drawing/2014/main" xmlns="" id="{58F69416-2BFC-4F45-B436-221B86536F78}"/>
                </a:ext>
              </a:extLst>
            </p:cNvPr>
            <p:cNvGrpSpPr/>
            <p:nvPr/>
          </p:nvGrpSpPr>
          <p:grpSpPr>
            <a:xfrm>
              <a:off x="2161309" y="4347736"/>
              <a:ext cx="1995710" cy="2035578"/>
              <a:chOff x="2164449" y="4347736"/>
              <a:chExt cx="1995710" cy="2035578"/>
            </a:xfrm>
          </p:grpSpPr>
          <p:sp>
            <p:nvSpPr>
              <p:cNvPr id="36" name="Hình chữ nhật 35">
                <a:extLst>
                  <a:ext uri="{FF2B5EF4-FFF2-40B4-BE49-F238E27FC236}">
                    <a16:creationId xmlns:a16="http://schemas.microsoft.com/office/drawing/2014/main" xmlns="" id="{491B8593-0563-4A59-8649-2E741CE14B0D}"/>
                  </a:ext>
                </a:extLst>
              </p:cNvPr>
              <p:cNvSpPr/>
              <p:nvPr/>
            </p:nvSpPr>
            <p:spPr>
              <a:xfrm>
                <a:off x="2591131" y="4347736"/>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ộp Văn bản 45">
                <a:extLst>
                  <a:ext uri="{FF2B5EF4-FFF2-40B4-BE49-F238E27FC236}">
                    <a16:creationId xmlns:a16="http://schemas.microsoft.com/office/drawing/2014/main" xmlns="" id="{36E69931-DD40-44CF-B24A-FAC604DD9198}"/>
                  </a:ext>
                </a:extLst>
              </p:cNvPr>
              <p:cNvSpPr txBox="1"/>
              <p:nvPr/>
            </p:nvSpPr>
            <p:spPr>
              <a:xfrm>
                <a:off x="2164449" y="5890871"/>
                <a:ext cx="1995710" cy="492443"/>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lIns="0" rIns="0" rtlCol="0">
                <a:spAutoFit/>
              </a:bodyPr>
              <a:lstStyle/>
              <a:p>
                <a:pPr algn="ctr"/>
                <a:r>
                  <a:rPr lang="en-US" sz="1300" b="1" dirty="0">
                    <a:ln w="3175">
                      <a:noFill/>
                    </a:ln>
                    <a:solidFill>
                      <a:srgbClr val="FF0000"/>
                    </a:solidFill>
                  </a:rPr>
                  <a:t>Đ/C TĂNG QUỐC LẬP</a:t>
                </a:r>
              </a:p>
              <a:p>
                <a:pPr algn="ctr"/>
                <a:r>
                  <a:rPr lang="en-US" sz="1300" b="1" dirty="0">
                    <a:ln w="3175">
                      <a:noFill/>
                    </a:ln>
                    <a:solidFill>
                      <a:srgbClr val="0000FF"/>
                    </a:solidFill>
                  </a:rPr>
                  <a:t>PHÓ CHỦ TỊCH LĐLĐ TỈNH</a:t>
                </a:r>
              </a:p>
            </p:txBody>
          </p:sp>
        </p:grpSp>
        <p:pic>
          <p:nvPicPr>
            <p:cNvPr id="63" name="Hình ảnh 369">
              <a:extLst>
                <a:ext uri="{FF2B5EF4-FFF2-40B4-BE49-F238E27FC236}">
                  <a16:creationId xmlns:a16="http://schemas.microsoft.com/office/drawing/2014/main" xmlns="" id="{00000000-0008-0000-0000-000014010000}"/>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3793" y="4338022"/>
              <a:ext cx="1081058" cy="145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Nhóm 7">
            <a:extLst>
              <a:ext uri="{FF2B5EF4-FFF2-40B4-BE49-F238E27FC236}">
                <a16:creationId xmlns:a16="http://schemas.microsoft.com/office/drawing/2014/main" xmlns="" id="{144FDF05-5359-443C-BC68-6E12BA7CBF54}"/>
              </a:ext>
            </a:extLst>
          </p:cNvPr>
          <p:cNvGrpSpPr/>
          <p:nvPr/>
        </p:nvGrpSpPr>
        <p:grpSpPr>
          <a:xfrm>
            <a:off x="6063684" y="4344403"/>
            <a:ext cx="1995710" cy="2038912"/>
            <a:chOff x="6088584" y="4344403"/>
            <a:chExt cx="1995710" cy="2038912"/>
          </a:xfrm>
        </p:grpSpPr>
        <p:grpSp>
          <p:nvGrpSpPr>
            <p:cNvPr id="57" name="Nhóm 56">
              <a:extLst>
                <a:ext uri="{FF2B5EF4-FFF2-40B4-BE49-F238E27FC236}">
                  <a16:creationId xmlns:a16="http://schemas.microsoft.com/office/drawing/2014/main" xmlns="" id="{82CEBE52-ADD2-463E-BE1A-47E9FF6C146D}"/>
                </a:ext>
              </a:extLst>
            </p:cNvPr>
            <p:cNvGrpSpPr/>
            <p:nvPr/>
          </p:nvGrpSpPr>
          <p:grpSpPr>
            <a:xfrm>
              <a:off x="6088584" y="4347736"/>
              <a:ext cx="1995710" cy="2035579"/>
              <a:chOff x="6091724" y="4347736"/>
              <a:chExt cx="1995710" cy="2035579"/>
            </a:xfrm>
          </p:grpSpPr>
          <p:sp>
            <p:nvSpPr>
              <p:cNvPr id="38" name="Hình chữ nhật 37">
                <a:extLst>
                  <a:ext uri="{FF2B5EF4-FFF2-40B4-BE49-F238E27FC236}">
                    <a16:creationId xmlns:a16="http://schemas.microsoft.com/office/drawing/2014/main" xmlns="" id="{22684299-FB3B-4019-8F54-B1129A215DDE}"/>
                  </a:ext>
                </a:extLst>
              </p:cNvPr>
              <p:cNvSpPr/>
              <p:nvPr/>
            </p:nvSpPr>
            <p:spPr>
              <a:xfrm>
                <a:off x="6581239" y="4347736"/>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ộp Văn bản 47">
                <a:extLst>
                  <a:ext uri="{FF2B5EF4-FFF2-40B4-BE49-F238E27FC236}">
                    <a16:creationId xmlns:a16="http://schemas.microsoft.com/office/drawing/2014/main" xmlns="" id="{4CE628E2-569E-4D06-B8A9-53B0F8EA39D3}"/>
                  </a:ext>
                </a:extLst>
              </p:cNvPr>
              <p:cNvSpPr txBox="1"/>
              <p:nvPr/>
            </p:nvSpPr>
            <p:spPr>
              <a:xfrm>
                <a:off x="6091724" y="5890871"/>
                <a:ext cx="1995710" cy="492444"/>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1300" b="1" dirty="0">
                    <a:ln w="3175">
                      <a:noFill/>
                    </a:ln>
                    <a:solidFill>
                      <a:srgbClr val="FF0000"/>
                    </a:solidFill>
                  </a:rPr>
                  <a:t>Đ/C LÊ VĂN VANG</a:t>
                </a:r>
              </a:p>
              <a:p>
                <a:pPr algn="ctr"/>
                <a:r>
                  <a:rPr lang="en-US" sz="1300" b="1" dirty="0">
                    <a:ln w="3175">
                      <a:noFill/>
                    </a:ln>
                    <a:solidFill>
                      <a:srgbClr val="0000FF"/>
                    </a:solidFill>
                  </a:rPr>
                  <a:t>CT LĐLĐ H.NHƠN TRẠCH</a:t>
                </a:r>
              </a:p>
            </p:txBody>
          </p:sp>
        </p:grpSp>
        <p:pic>
          <p:nvPicPr>
            <p:cNvPr id="64" name="Picture 63">
              <a:extLst>
                <a:ext uri="{FF2B5EF4-FFF2-40B4-BE49-F238E27FC236}">
                  <a16:creationId xmlns:a16="http://schemas.microsoft.com/office/drawing/2014/main" xmlns="" id="{00000000-0008-0000-0000-0000C9000000}"/>
                </a:ext>
              </a:extLst>
            </p:cNvPr>
            <p:cNvPicPr preferRelativeResize="0">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2297" y="4344403"/>
              <a:ext cx="1071604" cy="144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Nhóm 2">
            <a:extLst>
              <a:ext uri="{FF2B5EF4-FFF2-40B4-BE49-F238E27FC236}">
                <a16:creationId xmlns:a16="http://schemas.microsoft.com/office/drawing/2014/main" xmlns="" id="{925E7951-A783-4331-B40C-0BF66B71106B}"/>
              </a:ext>
            </a:extLst>
          </p:cNvPr>
          <p:cNvGrpSpPr/>
          <p:nvPr/>
        </p:nvGrpSpPr>
        <p:grpSpPr>
          <a:xfrm>
            <a:off x="5187546" y="1710364"/>
            <a:ext cx="1995710" cy="2051233"/>
            <a:chOff x="5212446" y="1700923"/>
            <a:chExt cx="1995710" cy="2051233"/>
          </a:xfrm>
        </p:grpSpPr>
        <p:grpSp>
          <p:nvGrpSpPr>
            <p:cNvPr id="54" name="Nhóm 53">
              <a:extLst>
                <a:ext uri="{FF2B5EF4-FFF2-40B4-BE49-F238E27FC236}">
                  <a16:creationId xmlns:a16="http://schemas.microsoft.com/office/drawing/2014/main" xmlns="" id="{38D52EBF-4CE6-4349-AF33-C89C7E50943C}"/>
                </a:ext>
              </a:extLst>
            </p:cNvPr>
            <p:cNvGrpSpPr/>
            <p:nvPr/>
          </p:nvGrpSpPr>
          <p:grpSpPr>
            <a:xfrm>
              <a:off x="5212446" y="1708443"/>
              <a:ext cx="1995710" cy="2043713"/>
              <a:chOff x="5215586" y="1708443"/>
              <a:chExt cx="1995710" cy="2043713"/>
            </a:xfrm>
          </p:grpSpPr>
          <p:sp>
            <p:nvSpPr>
              <p:cNvPr id="33" name="Hình chữ nhật 32">
                <a:extLst>
                  <a:ext uri="{FF2B5EF4-FFF2-40B4-BE49-F238E27FC236}">
                    <a16:creationId xmlns:a16="http://schemas.microsoft.com/office/drawing/2014/main" xmlns="" id="{787BD4BB-104F-4F83-9F46-69DDDB1AD340}"/>
                  </a:ext>
                </a:extLst>
              </p:cNvPr>
              <p:cNvSpPr/>
              <p:nvPr/>
            </p:nvSpPr>
            <p:spPr>
              <a:xfrm>
                <a:off x="5666185" y="1708443"/>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42">
                <a:extLst>
                  <a:ext uri="{FF2B5EF4-FFF2-40B4-BE49-F238E27FC236}">
                    <a16:creationId xmlns:a16="http://schemas.microsoft.com/office/drawing/2014/main" xmlns="" id="{75A1F443-FC84-4FF7-9B02-084BFDA5E4C8}"/>
                  </a:ext>
                </a:extLst>
              </p:cNvPr>
              <p:cNvSpPr txBox="1"/>
              <p:nvPr/>
            </p:nvSpPr>
            <p:spPr>
              <a:xfrm>
                <a:off x="5215586" y="3259713"/>
                <a:ext cx="1995710" cy="492443"/>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1300" b="1" dirty="0">
                    <a:ln w="3175">
                      <a:noFill/>
                    </a:ln>
                    <a:solidFill>
                      <a:srgbClr val="FF0000"/>
                    </a:solidFill>
                  </a:rPr>
                  <a:t>Đ/C ĐOÀN VĂN ĐÂY</a:t>
                </a:r>
              </a:p>
              <a:p>
                <a:pPr algn="ctr"/>
                <a:r>
                  <a:rPr lang="en-US" sz="1300" b="1" dirty="0">
                    <a:ln w="3175">
                      <a:noFill/>
                    </a:ln>
                    <a:solidFill>
                      <a:srgbClr val="0000FF"/>
                    </a:solidFill>
                  </a:rPr>
                  <a:t>PHÓ CHỦ TỊCH LĐLĐ TỈNH</a:t>
                </a:r>
              </a:p>
            </p:txBody>
          </p:sp>
        </p:grpSp>
        <p:pic>
          <p:nvPicPr>
            <p:cNvPr id="65" name="Picture 64">
              <a:extLst>
                <a:ext uri="{FF2B5EF4-FFF2-40B4-BE49-F238E27FC236}">
                  <a16:creationId xmlns:a16="http://schemas.microsoft.com/office/drawing/2014/main" xmlns="" id="{00000000-0008-0000-0000-00001C010000}"/>
                </a:ext>
              </a:extLst>
            </p:cNvPr>
            <p:cNvPicPr preferRelativeResize="0">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63045" y="1700923"/>
              <a:ext cx="1080000" cy="14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Nhóm 4">
            <a:extLst>
              <a:ext uri="{FF2B5EF4-FFF2-40B4-BE49-F238E27FC236}">
                <a16:creationId xmlns:a16="http://schemas.microsoft.com/office/drawing/2014/main" xmlns="" id="{43315E15-0A80-4F47-9D07-69364E9A47A5}"/>
              </a:ext>
            </a:extLst>
          </p:cNvPr>
          <p:cNvGrpSpPr/>
          <p:nvPr/>
        </p:nvGrpSpPr>
        <p:grpSpPr>
          <a:xfrm>
            <a:off x="9109689" y="1709150"/>
            <a:ext cx="2161308" cy="2052447"/>
            <a:chOff x="9134589" y="1699709"/>
            <a:chExt cx="2161308" cy="2052447"/>
          </a:xfrm>
        </p:grpSpPr>
        <p:grpSp>
          <p:nvGrpSpPr>
            <p:cNvPr id="52" name="Nhóm 51">
              <a:extLst>
                <a:ext uri="{FF2B5EF4-FFF2-40B4-BE49-F238E27FC236}">
                  <a16:creationId xmlns:a16="http://schemas.microsoft.com/office/drawing/2014/main" xmlns="" id="{5DB10584-A0B9-42ED-8670-CD84ABB9DFA9}"/>
                </a:ext>
              </a:extLst>
            </p:cNvPr>
            <p:cNvGrpSpPr/>
            <p:nvPr/>
          </p:nvGrpSpPr>
          <p:grpSpPr>
            <a:xfrm>
              <a:off x="9134589" y="1708443"/>
              <a:ext cx="2161308" cy="2043713"/>
              <a:chOff x="9137729" y="1708443"/>
              <a:chExt cx="2161308" cy="2043713"/>
            </a:xfrm>
          </p:grpSpPr>
          <p:sp>
            <p:nvSpPr>
              <p:cNvPr id="35" name="Hình chữ nhật 34">
                <a:extLst>
                  <a:ext uri="{FF2B5EF4-FFF2-40B4-BE49-F238E27FC236}">
                    <a16:creationId xmlns:a16="http://schemas.microsoft.com/office/drawing/2014/main" xmlns="" id="{D0936FF8-6AFA-4F23-80AA-70C9DCCC141F}"/>
                  </a:ext>
                </a:extLst>
              </p:cNvPr>
              <p:cNvSpPr/>
              <p:nvPr/>
            </p:nvSpPr>
            <p:spPr>
              <a:xfrm>
                <a:off x="9656293" y="1708443"/>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ộp Văn bản 44">
                <a:extLst>
                  <a:ext uri="{FF2B5EF4-FFF2-40B4-BE49-F238E27FC236}">
                    <a16:creationId xmlns:a16="http://schemas.microsoft.com/office/drawing/2014/main" xmlns="" id="{AEA8BB41-4717-47E9-9990-5994CBAC8A04}"/>
                  </a:ext>
                </a:extLst>
              </p:cNvPr>
              <p:cNvSpPr txBox="1"/>
              <p:nvPr/>
            </p:nvSpPr>
            <p:spPr>
              <a:xfrm>
                <a:off x="9137729" y="3259713"/>
                <a:ext cx="2161308" cy="492443"/>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1300" b="1" dirty="0">
                    <a:ln w="3175">
                      <a:noFill/>
                    </a:ln>
                    <a:solidFill>
                      <a:srgbClr val="FF0000"/>
                    </a:solidFill>
                  </a:rPr>
                  <a:t>Đ/C NGUYỄN PHƯỚC MẠNH</a:t>
                </a:r>
              </a:p>
              <a:p>
                <a:pPr algn="ctr"/>
                <a:r>
                  <a:rPr lang="en-US" sz="1300" b="1" dirty="0">
                    <a:ln w="3175">
                      <a:noFill/>
                    </a:ln>
                    <a:solidFill>
                      <a:srgbClr val="0000FF"/>
                    </a:solidFill>
                  </a:rPr>
                  <a:t>PHÓ CHỦ TỊCH LĐLĐ TỈNH</a:t>
                </a:r>
              </a:p>
            </p:txBody>
          </p:sp>
        </p:grpSp>
        <p:pic>
          <p:nvPicPr>
            <p:cNvPr id="66" name="Picture 65">
              <a:extLst>
                <a:ext uri="{FF2B5EF4-FFF2-40B4-BE49-F238E27FC236}">
                  <a16:creationId xmlns:a16="http://schemas.microsoft.com/office/drawing/2014/main" xmlns="" id="{00000000-0008-0000-0000-00001D010000}"/>
                </a:ext>
              </a:extLst>
            </p:cNvPr>
            <p:cNvPicPr preferRelativeResize="0">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3153" y="1699709"/>
              <a:ext cx="1080000" cy="14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Nhóm 3">
            <a:extLst>
              <a:ext uri="{FF2B5EF4-FFF2-40B4-BE49-F238E27FC236}">
                <a16:creationId xmlns:a16="http://schemas.microsoft.com/office/drawing/2014/main" xmlns="" id="{D6A21722-8D5D-41D5-A220-41E40DDE2FCE}"/>
              </a:ext>
            </a:extLst>
          </p:cNvPr>
          <p:cNvGrpSpPr/>
          <p:nvPr/>
        </p:nvGrpSpPr>
        <p:grpSpPr>
          <a:xfrm>
            <a:off x="7148943" y="1708443"/>
            <a:ext cx="1995710" cy="2053154"/>
            <a:chOff x="7173843" y="1699002"/>
            <a:chExt cx="1995710" cy="2053154"/>
          </a:xfrm>
        </p:grpSpPr>
        <p:grpSp>
          <p:nvGrpSpPr>
            <p:cNvPr id="53" name="Nhóm 52">
              <a:extLst>
                <a:ext uri="{FF2B5EF4-FFF2-40B4-BE49-F238E27FC236}">
                  <a16:creationId xmlns:a16="http://schemas.microsoft.com/office/drawing/2014/main" xmlns="" id="{020E60BE-486D-4DAC-BC50-B71399D369FE}"/>
                </a:ext>
              </a:extLst>
            </p:cNvPr>
            <p:cNvGrpSpPr/>
            <p:nvPr/>
          </p:nvGrpSpPr>
          <p:grpSpPr>
            <a:xfrm>
              <a:off x="7173843" y="1708443"/>
              <a:ext cx="1995710" cy="2043713"/>
              <a:chOff x="7176983" y="1708443"/>
              <a:chExt cx="1995710" cy="2043713"/>
            </a:xfrm>
          </p:grpSpPr>
          <p:sp>
            <p:nvSpPr>
              <p:cNvPr id="34" name="Hình chữ nhật 33">
                <a:extLst>
                  <a:ext uri="{FF2B5EF4-FFF2-40B4-BE49-F238E27FC236}">
                    <a16:creationId xmlns:a16="http://schemas.microsoft.com/office/drawing/2014/main" xmlns="" id="{53F44F0B-5F4C-4DD0-A9D0-3474D4AB652A}"/>
                  </a:ext>
                </a:extLst>
              </p:cNvPr>
              <p:cNvSpPr/>
              <p:nvPr/>
            </p:nvSpPr>
            <p:spPr>
              <a:xfrm>
                <a:off x="7661239" y="1708443"/>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ộp Văn bản 43">
                <a:extLst>
                  <a:ext uri="{FF2B5EF4-FFF2-40B4-BE49-F238E27FC236}">
                    <a16:creationId xmlns:a16="http://schemas.microsoft.com/office/drawing/2014/main" xmlns="" id="{D2C91CCF-88D1-437E-AC75-43F76255B554}"/>
                  </a:ext>
                </a:extLst>
              </p:cNvPr>
              <p:cNvSpPr txBox="1"/>
              <p:nvPr/>
            </p:nvSpPr>
            <p:spPr>
              <a:xfrm>
                <a:off x="7176983" y="3259713"/>
                <a:ext cx="1995710" cy="492443"/>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1300" b="1" dirty="0">
                    <a:ln w="3175">
                      <a:noFill/>
                    </a:ln>
                    <a:solidFill>
                      <a:srgbClr val="FF0000"/>
                    </a:solidFill>
                  </a:rPr>
                  <a:t>Đ/C HỒ THANH HỒNG</a:t>
                </a:r>
              </a:p>
              <a:p>
                <a:pPr algn="ctr"/>
                <a:r>
                  <a:rPr lang="en-US" sz="1300" b="1" dirty="0">
                    <a:ln w="3175">
                      <a:noFill/>
                    </a:ln>
                    <a:solidFill>
                      <a:srgbClr val="0000FF"/>
                    </a:solidFill>
                  </a:rPr>
                  <a:t>PHÓ CHỦ TỊCH LĐLĐ TỈNH</a:t>
                </a:r>
              </a:p>
            </p:txBody>
          </p:sp>
        </p:grpSp>
        <p:pic>
          <p:nvPicPr>
            <p:cNvPr id="68" name="Picture 67">
              <a:extLst>
                <a:ext uri="{FF2B5EF4-FFF2-40B4-BE49-F238E27FC236}">
                  <a16:creationId xmlns:a16="http://schemas.microsoft.com/office/drawing/2014/main" xmlns="" id="{00000000-0008-0000-0000-00007F010000}"/>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57445" y="1699002"/>
              <a:ext cx="1080654" cy="145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Nhóm 10">
            <a:extLst>
              <a:ext uri="{FF2B5EF4-FFF2-40B4-BE49-F238E27FC236}">
                <a16:creationId xmlns:a16="http://schemas.microsoft.com/office/drawing/2014/main" xmlns="" id="{5876C1DC-67EB-494D-8602-E4BB35745535}"/>
              </a:ext>
            </a:extLst>
          </p:cNvPr>
          <p:cNvGrpSpPr/>
          <p:nvPr/>
        </p:nvGrpSpPr>
        <p:grpSpPr>
          <a:xfrm>
            <a:off x="8066810" y="4347736"/>
            <a:ext cx="1995710" cy="2035578"/>
            <a:chOff x="8091710" y="4347736"/>
            <a:chExt cx="1995710" cy="2035578"/>
          </a:xfrm>
        </p:grpSpPr>
        <p:grpSp>
          <p:nvGrpSpPr>
            <p:cNvPr id="58" name="Nhóm 57">
              <a:extLst>
                <a:ext uri="{FF2B5EF4-FFF2-40B4-BE49-F238E27FC236}">
                  <a16:creationId xmlns:a16="http://schemas.microsoft.com/office/drawing/2014/main" xmlns="" id="{77BB2E1F-A909-4B07-8A6D-98556F1D6422}"/>
                </a:ext>
              </a:extLst>
            </p:cNvPr>
            <p:cNvGrpSpPr/>
            <p:nvPr/>
          </p:nvGrpSpPr>
          <p:grpSpPr>
            <a:xfrm>
              <a:off x="8091710" y="4347736"/>
              <a:ext cx="1995710" cy="2035578"/>
              <a:chOff x="8091710" y="4347736"/>
              <a:chExt cx="1995710" cy="2035578"/>
            </a:xfrm>
          </p:grpSpPr>
          <p:sp>
            <p:nvSpPr>
              <p:cNvPr id="39" name="Hình chữ nhật 38">
                <a:extLst>
                  <a:ext uri="{FF2B5EF4-FFF2-40B4-BE49-F238E27FC236}">
                    <a16:creationId xmlns:a16="http://schemas.microsoft.com/office/drawing/2014/main" xmlns="" id="{CE56F1E1-45E1-4075-9649-C1E88C407E91}"/>
                  </a:ext>
                </a:extLst>
              </p:cNvPr>
              <p:cNvSpPr/>
              <p:nvPr/>
            </p:nvSpPr>
            <p:spPr>
              <a:xfrm>
                <a:off x="8576293" y="4347736"/>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ộp Văn bản 48">
                <a:extLst>
                  <a:ext uri="{FF2B5EF4-FFF2-40B4-BE49-F238E27FC236}">
                    <a16:creationId xmlns:a16="http://schemas.microsoft.com/office/drawing/2014/main" xmlns="" id="{0C7AE7C9-1C24-4207-AC10-71197DBEEE23}"/>
                  </a:ext>
                </a:extLst>
              </p:cNvPr>
              <p:cNvSpPr txBox="1"/>
              <p:nvPr/>
            </p:nvSpPr>
            <p:spPr>
              <a:xfrm>
                <a:off x="8091710" y="5890871"/>
                <a:ext cx="1995710" cy="492443"/>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lIns="0" rIns="0" rtlCol="0">
                <a:spAutoFit/>
              </a:bodyPr>
              <a:lstStyle/>
              <a:p>
                <a:pPr algn="ctr"/>
                <a:r>
                  <a:rPr lang="en-US" sz="1300" b="1" dirty="0">
                    <a:ln w="3175">
                      <a:noFill/>
                    </a:ln>
                    <a:solidFill>
                      <a:srgbClr val="FF0000"/>
                    </a:solidFill>
                  </a:rPr>
                  <a:t>Đ/C ĐẶNG TUẤN TÚ</a:t>
                </a:r>
              </a:p>
              <a:p>
                <a:pPr algn="ctr"/>
                <a:r>
                  <a:rPr lang="en-US" sz="1300" b="1" dirty="0">
                    <a:ln w="3175">
                      <a:noFill/>
                    </a:ln>
                    <a:solidFill>
                      <a:srgbClr val="0000FF"/>
                    </a:solidFill>
                  </a:rPr>
                  <a:t>CT CĐCS CTY CHANGSHIN</a:t>
                </a:r>
              </a:p>
            </p:txBody>
          </p:sp>
        </p:grpSp>
        <p:pic>
          <p:nvPicPr>
            <p:cNvPr id="70" name="Picture 69">
              <a:extLst>
                <a:ext uri="{FF2B5EF4-FFF2-40B4-BE49-F238E27FC236}">
                  <a16:creationId xmlns:a16="http://schemas.microsoft.com/office/drawing/2014/main" xmlns="" id="{00000000-0008-0000-0000-000082010000}"/>
                </a:ext>
              </a:extLst>
            </p:cNvPr>
            <p:cNvPicPr preferRelativeResize="0">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08687" y="4357768"/>
              <a:ext cx="1051804" cy="141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2830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4000"/>
                            </p:stCondLst>
                            <p:childTnLst>
                              <p:par>
                                <p:cTn id="13" presetID="10" presetClass="entr" presetSubtype="0"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6000"/>
                            </p:stCondLst>
                            <p:childTnLst>
                              <p:par>
                                <p:cTn id="17" presetID="10" presetClass="entr" presetSubtype="0" fill="hold" nodeType="after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par>
                          <p:cTn id="20" fill="hold">
                            <p:stCondLst>
                              <p:cond delay="8000"/>
                            </p:stCondLst>
                            <p:childTnLst>
                              <p:par>
                                <p:cTn id="21" presetID="10" presetClass="entr" presetSubtype="0" fill="hold"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p:stCondLst>
                              <p:cond delay="10000"/>
                            </p:stCondLst>
                            <p:childTnLst>
                              <p:par>
                                <p:cTn id="25" presetID="10" presetClass="entr" presetSubtype="0" fill="hold" nodeType="after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par>
                          <p:cTn id="28" fill="hold">
                            <p:stCondLst>
                              <p:cond delay="12000"/>
                            </p:stCondLst>
                            <p:childTnLst>
                              <p:par>
                                <p:cTn id="29" presetID="10" presetClass="entr" presetSubtype="0" fill="hold" nodeType="afterEffect">
                                  <p:stCondLst>
                                    <p:cond delay="1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childTnLst>
                                </p:cTn>
                              </p:par>
                            </p:childTnLst>
                          </p:cTn>
                        </p:par>
                        <p:par>
                          <p:cTn id="32" fill="hold">
                            <p:stCondLst>
                              <p:cond delay="14000"/>
                            </p:stCondLst>
                            <p:childTnLst>
                              <p:par>
                                <p:cTn id="33" presetID="10" presetClass="entr" presetSubtype="0" fill="hold" nodeType="afterEffect">
                                  <p:stCondLst>
                                    <p:cond delay="10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childTnLst>
                                </p:cTn>
                              </p:par>
                            </p:childTnLst>
                          </p:cTn>
                        </p:par>
                        <p:par>
                          <p:cTn id="36" fill="hold">
                            <p:stCondLst>
                              <p:cond delay="16000"/>
                            </p:stCondLst>
                            <p:childTnLst>
                              <p:par>
                                <p:cTn id="37" presetID="10" presetClass="entr" presetSubtype="0" fill="hold" nodeType="afterEffect">
                                  <p:stCondLst>
                                    <p:cond delay="10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Hộp Văn bản 30">
            <a:extLst>
              <a:ext uri="{FF2B5EF4-FFF2-40B4-BE49-F238E27FC236}">
                <a16:creationId xmlns:a16="http://schemas.microsoft.com/office/drawing/2014/main" xmlns="" id="{46F15B6F-6BE3-40ED-BC99-613C12E0AE1F}"/>
              </a:ext>
            </a:extLst>
          </p:cNvPr>
          <p:cNvSpPr txBox="1"/>
          <p:nvPr/>
        </p:nvSpPr>
        <p:spPr>
          <a:xfrm>
            <a:off x="2712027" y="405245"/>
            <a:ext cx="8970821" cy="954107"/>
          </a:xfrm>
          <a:prstGeom prst="rect">
            <a:avLst/>
          </a:prstGeom>
          <a:gradFill>
            <a:gsLst>
              <a:gs pos="0">
                <a:schemeClr val="accent1">
                  <a:lumMod val="0"/>
                  <a:lumOff val="100000"/>
                </a:schemeClr>
              </a:gs>
              <a:gs pos="92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a:glow rad="355600">
              <a:schemeClr val="accent5">
                <a:satMod val="175000"/>
                <a:alpha val="41000"/>
              </a:schemeClr>
            </a:glow>
            <a:outerShdw blurRad="50800" dist="88900" dir="5400000" sx="101000" sy="101000" algn="t" rotWithShape="0">
              <a:srgbClr val="1C7DA8"/>
            </a:outerShdw>
          </a:effectLst>
        </p:spPr>
        <p:txBody>
          <a:bodyPr wrap="square" rtlCol="0">
            <a:spAutoFit/>
          </a:bodyPr>
          <a:lstStyle/>
          <a:p>
            <a:pPr algn="ctr"/>
            <a:r>
              <a:rPr lang="en-US" sz="2400" b="1" dirty="0">
                <a:solidFill>
                  <a:srgbClr val="0000FF"/>
                </a:solidFill>
              </a:rPr>
              <a:t>DANH SÁCH GIỚI THIỆU</a:t>
            </a:r>
          </a:p>
          <a:p>
            <a:pPr algn="ctr"/>
            <a:r>
              <a:rPr lang="en-US" sz="3200" b="1" dirty="0">
                <a:solidFill>
                  <a:srgbClr val="FF0000"/>
                </a:solidFill>
              </a:rPr>
              <a:t>ĐOÀN THƯ KÝ</a:t>
            </a:r>
          </a:p>
        </p:txBody>
      </p:sp>
      <p:sp>
        <p:nvSpPr>
          <p:cNvPr id="41" name="Nút Hành động: Đến Trang chủ 40">
            <a:hlinkClick r:id="rId2" action="ppaction://hlinksldjump" highlightClick="1"/>
            <a:extLst>
              <a:ext uri="{FF2B5EF4-FFF2-40B4-BE49-F238E27FC236}">
                <a16:creationId xmlns:a16="http://schemas.microsoft.com/office/drawing/2014/main" xmlns="" id="{D88BA4A2-DDDD-4FE5-9639-ED91C7455D7F}"/>
              </a:ext>
            </a:extLst>
          </p:cNvPr>
          <p:cNvSpPr/>
          <p:nvPr/>
        </p:nvSpPr>
        <p:spPr>
          <a:xfrm>
            <a:off x="11772900" y="6486449"/>
            <a:ext cx="310230" cy="3013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Nhóm 6">
            <a:extLst>
              <a:ext uri="{FF2B5EF4-FFF2-40B4-BE49-F238E27FC236}">
                <a16:creationId xmlns:a16="http://schemas.microsoft.com/office/drawing/2014/main" xmlns="" id="{46EEC187-8656-413A-9C57-DFC7F46B6BAB}"/>
              </a:ext>
            </a:extLst>
          </p:cNvPr>
          <p:cNvGrpSpPr/>
          <p:nvPr/>
        </p:nvGrpSpPr>
        <p:grpSpPr>
          <a:xfrm>
            <a:off x="8748722" y="2335412"/>
            <a:ext cx="2980232" cy="2380968"/>
            <a:chOff x="8954158" y="2499539"/>
            <a:chExt cx="2569360" cy="2052713"/>
          </a:xfrm>
        </p:grpSpPr>
        <p:grpSp>
          <p:nvGrpSpPr>
            <p:cNvPr id="4" name="Nhóm 3">
              <a:extLst>
                <a:ext uri="{FF2B5EF4-FFF2-40B4-BE49-F238E27FC236}">
                  <a16:creationId xmlns:a16="http://schemas.microsoft.com/office/drawing/2014/main" xmlns="" id="{13AC4D5B-77B7-4B92-BB71-3BFD1CB16939}"/>
                </a:ext>
              </a:extLst>
            </p:cNvPr>
            <p:cNvGrpSpPr/>
            <p:nvPr/>
          </p:nvGrpSpPr>
          <p:grpSpPr>
            <a:xfrm>
              <a:off x="8954158" y="2508539"/>
              <a:ext cx="2569360" cy="2043713"/>
              <a:chOff x="8954158" y="2508539"/>
              <a:chExt cx="2569360" cy="2043713"/>
            </a:xfrm>
          </p:grpSpPr>
          <p:sp>
            <p:nvSpPr>
              <p:cNvPr id="34" name="Hình chữ nhật 33">
                <a:extLst>
                  <a:ext uri="{FF2B5EF4-FFF2-40B4-BE49-F238E27FC236}">
                    <a16:creationId xmlns:a16="http://schemas.microsoft.com/office/drawing/2014/main" xmlns="" id="{53F44F0B-5F4C-4DD0-A9D0-3474D4AB652A}"/>
                  </a:ext>
                </a:extLst>
              </p:cNvPr>
              <p:cNvSpPr/>
              <p:nvPr/>
            </p:nvSpPr>
            <p:spPr>
              <a:xfrm>
                <a:off x="9725239" y="2508539"/>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ộp Văn bản 43">
                <a:extLst>
                  <a:ext uri="{FF2B5EF4-FFF2-40B4-BE49-F238E27FC236}">
                    <a16:creationId xmlns:a16="http://schemas.microsoft.com/office/drawing/2014/main" xmlns="" id="{D2C91CCF-88D1-437E-AC75-43F76255B554}"/>
                  </a:ext>
                </a:extLst>
              </p:cNvPr>
              <p:cNvSpPr txBox="1"/>
              <p:nvPr/>
            </p:nvSpPr>
            <p:spPr>
              <a:xfrm>
                <a:off x="8954158" y="4059809"/>
                <a:ext cx="2569360" cy="492443"/>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1300" b="1" dirty="0">
                    <a:ln w="3175">
                      <a:noFill/>
                    </a:ln>
                    <a:solidFill>
                      <a:srgbClr val="FF0000"/>
                    </a:solidFill>
                  </a:rPr>
                  <a:t>Đ/C PHẠM VĂN CHIẾN</a:t>
                </a:r>
              </a:p>
              <a:p>
                <a:pPr algn="ctr"/>
                <a:r>
                  <a:rPr lang="en-US" sz="1300" b="1" dirty="0">
                    <a:ln w="3175">
                      <a:noFill/>
                    </a:ln>
                    <a:solidFill>
                      <a:srgbClr val="0000FF"/>
                    </a:solidFill>
                  </a:rPr>
                  <a:t>CHỦ TỊCH CĐ VIÊN CHỨC TỈNH</a:t>
                </a:r>
              </a:p>
            </p:txBody>
          </p:sp>
        </p:grpSp>
        <p:pic>
          <p:nvPicPr>
            <p:cNvPr id="16" name="Picture 15">
              <a:extLst>
                <a:ext uri="{FF2B5EF4-FFF2-40B4-BE49-F238E27FC236}">
                  <a16:creationId xmlns:a16="http://schemas.microsoft.com/office/drawing/2014/main" xmlns="" id="{00000000-0008-0000-0000-0000F8000000}"/>
                </a:ext>
              </a:extLst>
            </p:cNvPr>
            <p:cNvPicPr preferRelativeResize="0">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5239" y="2499539"/>
              <a:ext cx="1080000" cy="14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Nhóm 5">
            <a:extLst>
              <a:ext uri="{FF2B5EF4-FFF2-40B4-BE49-F238E27FC236}">
                <a16:creationId xmlns:a16="http://schemas.microsoft.com/office/drawing/2014/main" xmlns="" id="{5924BC8D-8190-414E-A3D5-EA2783FEFD39}"/>
              </a:ext>
            </a:extLst>
          </p:cNvPr>
          <p:cNvGrpSpPr/>
          <p:nvPr/>
        </p:nvGrpSpPr>
        <p:grpSpPr>
          <a:xfrm>
            <a:off x="5638643" y="2345132"/>
            <a:ext cx="3117588" cy="2370528"/>
            <a:chOff x="5853547" y="2508539"/>
            <a:chExt cx="2687780" cy="2043713"/>
          </a:xfrm>
        </p:grpSpPr>
        <p:grpSp>
          <p:nvGrpSpPr>
            <p:cNvPr id="3" name="Nhóm 2">
              <a:extLst>
                <a:ext uri="{FF2B5EF4-FFF2-40B4-BE49-F238E27FC236}">
                  <a16:creationId xmlns:a16="http://schemas.microsoft.com/office/drawing/2014/main" xmlns="" id="{D51FA6E0-B1E9-4662-B5FF-ADDC1C54E864}"/>
                </a:ext>
              </a:extLst>
            </p:cNvPr>
            <p:cNvGrpSpPr/>
            <p:nvPr/>
          </p:nvGrpSpPr>
          <p:grpSpPr>
            <a:xfrm>
              <a:off x="5853547" y="2508539"/>
              <a:ext cx="2687780" cy="2043713"/>
              <a:chOff x="5853547" y="2508539"/>
              <a:chExt cx="2687780" cy="2043713"/>
            </a:xfrm>
          </p:grpSpPr>
          <p:sp>
            <p:nvSpPr>
              <p:cNvPr id="33" name="Hình chữ nhật 32">
                <a:extLst>
                  <a:ext uri="{FF2B5EF4-FFF2-40B4-BE49-F238E27FC236}">
                    <a16:creationId xmlns:a16="http://schemas.microsoft.com/office/drawing/2014/main" xmlns="" id="{787BD4BB-104F-4F83-9F46-69DDDB1AD340}"/>
                  </a:ext>
                </a:extLst>
              </p:cNvPr>
              <p:cNvSpPr/>
              <p:nvPr/>
            </p:nvSpPr>
            <p:spPr>
              <a:xfrm>
                <a:off x="6650181" y="2508539"/>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42">
                <a:extLst>
                  <a:ext uri="{FF2B5EF4-FFF2-40B4-BE49-F238E27FC236}">
                    <a16:creationId xmlns:a16="http://schemas.microsoft.com/office/drawing/2014/main" xmlns="" id="{75A1F443-FC84-4FF7-9B02-084BFDA5E4C8}"/>
                  </a:ext>
                </a:extLst>
              </p:cNvPr>
              <p:cNvSpPr txBox="1"/>
              <p:nvPr/>
            </p:nvSpPr>
            <p:spPr>
              <a:xfrm>
                <a:off x="5853547" y="4059809"/>
                <a:ext cx="2687780" cy="492443"/>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1300" b="1" dirty="0">
                    <a:ln w="3175">
                      <a:noFill/>
                    </a:ln>
                    <a:solidFill>
                      <a:srgbClr val="FF0000"/>
                    </a:solidFill>
                  </a:rPr>
                  <a:t>Đ/C TRƯƠNG THỊ KIM HUỆ</a:t>
                </a:r>
              </a:p>
              <a:p>
                <a:pPr algn="ctr"/>
                <a:r>
                  <a:rPr lang="en-US" sz="1300" b="1" dirty="0">
                    <a:ln w="3175">
                      <a:noFill/>
                    </a:ln>
                    <a:solidFill>
                      <a:srgbClr val="0000FF"/>
                    </a:solidFill>
                  </a:rPr>
                  <a:t>CHỦ TỊCH CĐ NGÀNH GIÁO DỤC</a:t>
                </a:r>
              </a:p>
            </p:txBody>
          </p:sp>
        </p:grpSp>
        <p:pic>
          <p:nvPicPr>
            <p:cNvPr id="17" name="Picture 16">
              <a:extLst>
                <a:ext uri="{FF2B5EF4-FFF2-40B4-BE49-F238E27FC236}">
                  <a16:creationId xmlns:a16="http://schemas.microsoft.com/office/drawing/2014/main" xmlns="" id="{00000000-0008-0000-0000-00007B010000}"/>
                </a:ext>
              </a:extLst>
            </p:cNvPr>
            <p:cNvPicPr preferRelativeResize="0">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4693" y="2509335"/>
              <a:ext cx="1065488" cy="143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Nhóm 4">
            <a:extLst>
              <a:ext uri="{FF2B5EF4-FFF2-40B4-BE49-F238E27FC236}">
                <a16:creationId xmlns:a16="http://schemas.microsoft.com/office/drawing/2014/main" xmlns="" id="{BAEEC383-98B0-49C4-9257-293EB5066638}"/>
              </a:ext>
            </a:extLst>
          </p:cNvPr>
          <p:cNvGrpSpPr/>
          <p:nvPr/>
        </p:nvGrpSpPr>
        <p:grpSpPr>
          <a:xfrm>
            <a:off x="2757562" y="2314255"/>
            <a:ext cx="2796948" cy="2403690"/>
            <a:chOff x="2950363" y="2479948"/>
            <a:chExt cx="2411346" cy="2072304"/>
          </a:xfrm>
        </p:grpSpPr>
        <p:grpSp>
          <p:nvGrpSpPr>
            <p:cNvPr id="2" name="Nhóm 1">
              <a:extLst>
                <a:ext uri="{FF2B5EF4-FFF2-40B4-BE49-F238E27FC236}">
                  <a16:creationId xmlns:a16="http://schemas.microsoft.com/office/drawing/2014/main" xmlns="" id="{532F8DE8-B2F8-484F-8F7D-99DCDB140137}"/>
                </a:ext>
              </a:extLst>
            </p:cNvPr>
            <p:cNvGrpSpPr/>
            <p:nvPr/>
          </p:nvGrpSpPr>
          <p:grpSpPr>
            <a:xfrm>
              <a:off x="2950363" y="2508539"/>
              <a:ext cx="2411346" cy="2043713"/>
              <a:chOff x="2950363" y="2508539"/>
              <a:chExt cx="2411346" cy="2043713"/>
            </a:xfrm>
          </p:grpSpPr>
          <p:sp>
            <p:nvSpPr>
              <p:cNvPr id="32" name="Hình chữ nhật 31">
                <a:extLst>
                  <a:ext uri="{FF2B5EF4-FFF2-40B4-BE49-F238E27FC236}">
                    <a16:creationId xmlns:a16="http://schemas.microsoft.com/office/drawing/2014/main" xmlns="" id="{44C7F9C9-BD1B-4EF1-9BCE-5673555FC932}"/>
                  </a:ext>
                </a:extLst>
              </p:cNvPr>
              <p:cNvSpPr/>
              <p:nvPr/>
            </p:nvSpPr>
            <p:spPr>
              <a:xfrm>
                <a:off x="3616036" y="2508539"/>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ộp Văn bản 41">
                <a:extLst>
                  <a:ext uri="{FF2B5EF4-FFF2-40B4-BE49-F238E27FC236}">
                    <a16:creationId xmlns:a16="http://schemas.microsoft.com/office/drawing/2014/main" xmlns="" id="{23A15B61-0D2F-4C2F-8786-DC30CDCBDA47}"/>
                  </a:ext>
                </a:extLst>
              </p:cNvPr>
              <p:cNvSpPr txBox="1"/>
              <p:nvPr/>
            </p:nvSpPr>
            <p:spPr>
              <a:xfrm>
                <a:off x="2950363" y="4059810"/>
                <a:ext cx="2411346" cy="492442"/>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1300" b="1" dirty="0">
                    <a:ln w="3175">
                      <a:noFill/>
                    </a:ln>
                    <a:solidFill>
                      <a:srgbClr val="FF0000"/>
                    </a:solidFill>
                  </a:rPr>
                  <a:t>Đ/C LÊ HỮU HIỀN</a:t>
                </a:r>
              </a:p>
              <a:p>
                <a:pPr algn="ctr"/>
                <a:r>
                  <a:rPr lang="en-US" sz="1300" b="1" dirty="0">
                    <a:ln w="3175">
                      <a:noFill/>
                    </a:ln>
                    <a:solidFill>
                      <a:srgbClr val="0000FF"/>
                    </a:solidFill>
                  </a:rPr>
                  <a:t>UVTV LĐLĐ TỈNH</a:t>
                </a:r>
              </a:p>
            </p:txBody>
          </p:sp>
        </p:grpSp>
        <p:pic>
          <p:nvPicPr>
            <p:cNvPr id="18" name="Picture 17">
              <a:extLst>
                <a:ext uri="{FF2B5EF4-FFF2-40B4-BE49-F238E27FC236}">
                  <a16:creationId xmlns:a16="http://schemas.microsoft.com/office/drawing/2014/main" xmlns="" id="{A7822F10-B223-49CC-841C-8DA2E565EDAF}"/>
                </a:ext>
              </a:extLst>
            </p:cNvPr>
            <p:cNvPicPr preferRelativeResize="0">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1524" y="2479948"/>
              <a:ext cx="1109024" cy="149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667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Hộp Văn bản 30">
            <a:extLst>
              <a:ext uri="{FF2B5EF4-FFF2-40B4-BE49-F238E27FC236}">
                <a16:creationId xmlns:a16="http://schemas.microsoft.com/office/drawing/2014/main" xmlns="" id="{46F15B6F-6BE3-40ED-BC99-613C12E0AE1F}"/>
              </a:ext>
            </a:extLst>
          </p:cNvPr>
          <p:cNvSpPr txBox="1"/>
          <p:nvPr/>
        </p:nvSpPr>
        <p:spPr>
          <a:xfrm>
            <a:off x="2712027" y="405245"/>
            <a:ext cx="8970821" cy="954107"/>
          </a:xfrm>
          <a:prstGeom prst="rect">
            <a:avLst/>
          </a:prstGeom>
          <a:gradFill>
            <a:gsLst>
              <a:gs pos="0">
                <a:schemeClr val="accent1">
                  <a:lumMod val="0"/>
                  <a:lumOff val="100000"/>
                </a:schemeClr>
              </a:gs>
              <a:gs pos="92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a:glow rad="355600">
              <a:schemeClr val="accent5">
                <a:satMod val="175000"/>
                <a:alpha val="41000"/>
              </a:schemeClr>
            </a:glow>
            <a:outerShdw blurRad="50800" dist="88900" dir="5400000" sx="101000" sy="101000" algn="t" rotWithShape="0">
              <a:srgbClr val="1C7DA8"/>
            </a:outerShdw>
          </a:effectLst>
        </p:spPr>
        <p:txBody>
          <a:bodyPr wrap="square" rtlCol="0">
            <a:spAutoFit/>
          </a:bodyPr>
          <a:lstStyle/>
          <a:p>
            <a:pPr algn="ctr"/>
            <a:r>
              <a:rPr lang="en-US" sz="2400" b="1" dirty="0">
                <a:solidFill>
                  <a:srgbClr val="0000FF"/>
                </a:solidFill>
              </a:rPr>
              <a:t>DANH SÁCH GIỚI THIỆU</a:t>
            </a:r>
          </a:p>
          <a:p>
            <a:pPr algn="ctr"/>
            <a:r>
              <a:rPr lang="en-US" sz="3200" b="1" dirty="0">
                <a:solidFill>
                  <a:srgbClr val="FF0000"/>
                </a:solidFill>
              </a:rPr>
              <a:t>BAN THẨM TRA TƯ CÁCH ĐẠI BIỂU</a:t>
            </a:r>
          </a:p>
        </p:txBody>
      </p:sp>
      <p:sp>
        <p:nvSpPr>
          <p:cNvPr id="15" name="Nút Hành động: Đến Trang chủ 14">
            <a:hlinkClick r:id="rId2" action="ppaction://hlinksldjump" highlightClick="1"/>
            <a:extLst>
              <a:ext uri="{FF2B5EF4-FFF2-40B4-BE49-F238E27FC236}">
                <a16:creationId xmlns:a16="http://schemas.microsoft.com/office/drawing/2014/main" xmlns="" id="{B8858D9A-581F-4EE4-861C-602EEE3485A5}"/>
              </a:ext>
            </a:extLst>
          </p:cNvPr>
          <p:cNvSpPr/>
          <p:nvPr/>
        </p:nvSpPr>
        <p:spPr>
          <a:xfrm>
            <a:off x="11772900" y="6486449"/>
            <a:ext cx="310230" cy="3013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Nhóm 4">
            <a:extLst>
              <a:ext uri="{FF2B5EF4-FFF2-40B4-BE49-F238E27FC236}">
                <a16:creationId xmlns:a16="http://schemas.microsoft.com/office/drawing/2014/main" xmlns="" id="{DB8D152F-EF09-4191-8C86-E45DE7C8CE76}"/>
              </a:ext>
            </a:extLst>
          </p:cNvPr>
          <p:cNvGrpSpPr/>
          <p:nvPr/>
        </p:nvGrpSpPr>
        <p:grpSpPr>
          <a:xfrm>
            <a:off x="2731249" y="2304652"/>
            <a:ext cx="2849574" cy="2651542"/>
            <a:chOff x="2950363" y="2508539"/>
            <a:chExt cx="2411346" cy="2243768"/>
          </a:xfrm>
        </p:grpSpPr>
        <p:grpSp>
          <p:nvGrpSpPr>
            <p:cNvPr id="2" name="Nhóm 1">
              <a:extLst>
                <a:ext uri="{FF2B5EF4-FFF2-40B4-BE49-F238E27FC236}">
                  <a16:creationId xmlns:a16="http://schemas.microsoft.com/office/drawing/2014/main" xmlns="" id="{532F8DE8-B2F8-484F-8F7D-99DCDB140137}"/>
                </a:ext>
              </a:extLst>
            </p:cNvPr>
            <p:cNvGrpSpPr/>
            <p:nvPr/>
          </p:nvGrpSpPr>
          <p:grpSpPr>
            <a:xfrm>
              <a:off x="2950363" y="2508539"/>
              <a:ext cx="2411346" cy="2243768"/>
              <a:chOff x="2950363" y="2508539"/>
              <a:chExt cx="2411346" cy="2243768"/>
            </a:xfrm>
          </p:grpSpPr>
          <p:sp>
            <p:nvSpPr>
              <p:cNvPr id="32" name="Hình chữ nhật 31">
                <a:extLst>
                  <a:ext uri="{FF2B5EF4-FFF2-40B4-BE49-F238E27FC236}">
                    <a16:creationId xmlns:a16="http://schemas.microsoft.com/office/drawing/2014/main" xmlns="" id="{44C7F9C9-BD1B-4EF1-9BCE-5673555FC932}"/>
                  </a:ext>
                </a:extLst>
              </p:cNvPr>
              <p:cNvSpPr/>
              <p:nvPr/>
            </p:nvSpPr>
            <p:spPr>
              <a:xfrm>
                <a:off x="3616036" y="2508539"/>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ộp Văn bản 41">
                <a:extLst>
                  <a:ext uri="{FF2B5EF4-FFF2-40B4-BE49-F238E27FC236}">
                    <a16:creationId xmlns:a16="http://schemas.microsoft.com/office/drawing/2014/main" xmlns="" id="{23A15B61-0D2F-4C2F-8786-DC30CDCBDA47}"/>
                  </a:ext>
                </a:extLst>
              </p:cNvPr>
              <p:cNvSpPr txBox="1"/>
              <p:nvPr/>
            </p:nvSpPr>
            <p:spPr>
              <a:xfrm>
                <a:off x="2950363" y="4059810"/>
                <a:ext cx="2411346" cy="692497"/>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1300" b="1" dirty="0">
                    <a:ln w="3175">
                      <a:noFill/>
                    </a:ln>
                    <a:solidFill>
                      <a:srgbClr val="FF0000"/>
                    </a:solidFill>
                  </a:rPr>
                  <a:t>Đ/C VŨ NGỌC HÀ</a:t>
                </a:r>
              </a:p>
              <a:p>
                <a:pPr algn="ctr"/>
                <a:r>
                  <a:rPr lang="en-US" sz="1300" b="1" dirty="0">
                    <a:ln w="3175">
                      <a:noFill/>
                    </a:ln>
                    <a:solidFill>
                      <a:srgbClr val="0000FF"/>
                    </a:solidFill>
                  </a:rPr>
                  <a:t>UVBCH,</a:t>
                </a:r>
              </a:p>
              <a:p>
                <a:pPr algn="ctr"/>
                <a:r>
                  <a:rPr lang="en-US" sz="1300" b="1" dirty="0">
                    <a:ln w="3175">
                      <a:noFill/>
                    </a:ln>
                    <a:solidFill>
                      <a:srgbClr val="0000FF"/>
                    </a:solidFill>
                  </a:rPr>
                  <a:t>PCN UBKT LĐLĐ TỈNH</a:t>
                </a:r>
              </a:p>
            </p:txBody>
          </p:sp>
        </p:grpSp>
        <p:pic>
          <p:nvPicPr>
            <p:cNvPr id="16" name="Picture 3">
              <a:extLst>
                <a:ext uri="{FF2B5EF4-FFF2-40B4-BE49-F238E27FC236}">
                  <a16:creationId xmlns:a16="http://schemas.microsoft.com/office/drawing/2014/main" xmlns="" id="{00000000-0008-0000-0000-00006E010000}"/>
                </a:ext>
              </a:extLst>
            </p:cNvPr>
            <p:cNvPicPr preferRelativeResize="0">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2703" y="2508539"/>
              <a:ext cx="1066666"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Nhóm 6">
            <a:extLst>
              <a:ext uri="{FF2B5EF4-FFF2-40B4-BE49-F238E27FC236}">
                <a16:creationId xmlns:a16="http://schemas.microsoft.com/office/drawing/2014/main" xmlns="" id="{337C982D-2316-4A9A-A151-B437CDC0A55F}"/>
              </a:ext>
            </a:extLst>
          </p:cNvPr>
          <p:cNvGrpSpPr/>
          <p:nvPr/>
        </p:nvGrpSpPr>
        <p:grpSpPr>
          <a:xfrm>
            <a:off x="8720685" y="2294834"/>
            <a:ext cx="3036306" cy="2662178"/>
            <a:chOff x="8954158" y="2499539"/>
            <a:chExt cx="2569360" cy="2252767"/>
          </a:xfrm>
        </p:grpSpPr>
        <p:grpSp>
          <p:nvGrpSpPr>
            <p:cNvPr id="4" name="Nhóm 3">
              <a:extLst>
                <a:ext uri="{FF2B5EF4-FFF2-40B4-BE49-F238E27FC236}">
                  <a16:creationId xmlns:a16="http://schemas.microsoft.com/office/drawing/2014/main" xmlns="" id="{13AC4D5B-77B7-4B92-BB71-3BFD1CB16939}"/>
                </a:ext>
              </a:extLst>
            </p:cNvPr>
            <p:cNvGrpSpPr/>
            <p:nvPr/>
          </p:nvGrpSpPr>
          <p:grpSpPr>
            <a:xfrm>
              <a:off x="8954158" y="2508539"/>
              <a:ext cx="2569360" cy="2243767"/>
              <a:chOff x="8954158" y="2508539"/>
              <a:chExt cx="2569360" cy="2243767"/>
            </a:xfrm>
          </p:grpSpPr>
          <p:sp>
            <p:nvSpPr>
              <p:cNvPr id="34" name="Hình chữ nhật 33">
                <a:extLst>
                  <a:ext uri="{FF2B5EF4-FFF2-40B4-BE49-F238E27FC236}">
                    <a16:creationId xmlns:a16="http://schemas.microsoft.com/office/drawing/2014/main" xmlns="" id="{53F44F0B-5F4C-4DD0-A9D0-3474D4AB652A}"/>
                  </a:ext>
                </a:extLst>
              </p:cNvPr>
              <p:cNvSpPr/>
              <p:nvPr/>
            </p:nvSpPr>
            <p:spPr>
              <a:xfrm>
                <a:off x="9725239" y="2508539"/>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ộp Văn bản 43">
                <a:extLst>
                  <a:ext uri="{FF2B5EF4-FFF2-40B4-BE49-F238E27FC236}">
                    <a16:creationId xmlns:a16="http://schemas.microsoft.com/office/drawing/2014/main" xmlns="" id="{D2C91CCF-88D1-437E-AC75-43F76255B554}"/>
                  </a:ext>
                </a:extLst>
              </p:cNvPr>
              <p:cNvSpPr txBox="1"/>
              <p:nvPr/>
            </p:nvSpPr>
            <p:spPr>
              <a:xfrm>
                <a:off x="8954158" y="4059809"/>
                <a:ext cx="2569360" cy="692497"/>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1300" b="1" dirty="0">
                    <a:ln w="3175">
                      <a:noFill/>
                    </a:ln>
                    <a:solidFill>
                      <a:srgbClr val="FF0000"/>
                    </a:solidFill>
                  </a:rPr>
                  <a:t>Đ/C NGUYỄN THỊ BÍCH THỦY</a:t>
                </a:r>
              </a:p>
              <a:p>
                <a:pPr algn="ctr"/>
                <a:r>
                  <a:rPr lang="en-US" sz="1300" b="1" dirty="0">
                    <a:ln w="3175">
                      <a:noFill/>
                    </a:ln>
                    <a:solidFill>
                      <a:srgbClr val="0000FF"/>
                    </a:solidFill>
                  </a:rPr>
                  <a:t>UV UBKT LDLĐ TỈNH,</a:t>
                </a:r>
              </a:p>
              <a:p>
                <a:pPr algn="ctr"/>
                <a:r>
                  <a:rPr lang="en-US" sz="1300" b="1" dirty="0">
                    <a:ln w="3175">
                      <a:noFill/>
                    </a:ln>
                    <a:solidFill>
                      <a:srgbClr val="0000FF"/>
                    </a:solidFill>
                  </a:rPr>
                  <a:t>PCT LĐLĐ TP BIÊN HÒA</a:t>
                </a:r>
              </a:p>
            </p:txBody>
          </p:sp>
        </p:grpSp>
        <p:pic>
          <p:nvPicPr>
            <p:cNvPr id="17" name="Picture 16">
              <a:extLst>
                <a:ext uri="{FF2B5EF4-FFF2-40B4-BE49-F238E27FC236}">
                  <a16:creationId xmlns:a16="http://schemas.microsoft.com/office/drawing/2014/main" xmlns="" id="{00000000-0008-0000-0000-000089000000}"/>
                </a:ext>
              </a:extLst>
            </p:cNvPr>
            <p:cNvPicPr preferRelativeResize="0">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5239" y="2499539"/>
              <a:ext cx="1080000" cy="14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Nhóm 5">
            <a:extLst>
              <a:ext uri="{FF2B5EF4-FFF2-40B4-BE49-F238E27FC236}">
                <a16:creationId xmlns:a16="http://schemas.microsoft.com/office/drawing/2014/main" xmlns="" id="{CC3C1B78-1D1B-4C2A-93D5-66D287EC18D8}"/>
              </a:ext>
            </a:extLst>
          </p:cNvPr>
          <p:cNvGrpSpPr/>
          <p:nvPr/>
        </p:nvGrpSpPr>
        <p:grpSpPr>
          <a:xfrm>
            <a:off x="5609313" y="2304652"/>
            <a:ext cx="3176248" cy="2651542"/>
            <a:chOff x="5853547" y="2508539"/>
            <a:chExt cx="2687780" cy="2243767"/>
          </a:xfrm>
        </p:grpSpPr>
        <p:grpSp>
          <p:nvGrpSpPr>
            <p:cNvPr id="3" name="Nhóm 2">
              <a:extLst>
                <a:ext uri="{FF2B5EF4-FFF2-40B4-BE49-F238E27FC236}">
                  <a16:creationId xmlns:a16="http://schemas.microsoft.com/office/drawing/2014/main" xmlns="" id="{D51FA6E0-B1E9-4662-B5FF-ADDC1C54E864}"/>
                </a:ext>
              </a:extLst>
            </p:cNvPr>
            <p:cNvGrpSpPr/>
            <p:nvPr/>
          </p:nvGrpSpPr>
          <p:grpSpPr>
            <a:xfrm>
              <a:off x="5853547" y="2508539"/>
              <a:ext cx="2687780" cy="2243767"/>
              <a:chOff x="5853547" y="2508539"/>
              <a:chExt cx="2687780" cy="2243767"/>
            </a:xfrm>
          </p:grpSpPr>
          <p:sp>
            <p:nvSpPr>
              <p:cNvPr id="33" name="Hình chữ nhật 32">
                <a:extLst>
                  <a:ext uri="{FF2B5EF4-FFF2-40B4-BE49-F238E27FC236}">
                    <a16:creationId xmlns:a16="http://schemas.microsoft.com/office/drawing/2014/main" xmlns="" id="{787BD4BB-104F-4F83-9F46-69DDDB1AD340}"/>
                  </a:ext>
                </a:extLst>
              </p:cNvPr>
              <p:cNvSpPr/>
              <p:nvPr/>
            </p:nvSpPr>
            <p:spPr>
              <a:xfrm>
                <a:off x="6650181" y="2508539"/>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42">
                <a:extLst>
                  <a:ext uri="{FF2B5EF4-FFF2-40B4-BE49-F238E27FC236}">
                    <a16:creationId xmlns:a16="http://schemas.microsoft.com/office/drawing/2014/main" xmlns="" id="{75A1F443-FC84-4FF7-9B02-084BFDA5E4C8}"/>
                  </a:ext>
                </a:extLst>
              </p:cNvPr>
              <p:cNvSpPr txBox="1"/>
              <p:nvPr/>
            </p:nvSpPr>
            <p:spPr>
              <a:xfrm>
                <a:off x="5853547" y="4059809"/>
                <a:ext cx="2687780" cy="692497"/>
              </a:xfrm>
              <a:prstGeom prst="rect">
                <a:avLst/>
              </a:prstGeom>
              <a:gradFill>
                <a:gsLst>
                  <a:gs pos="0">
                    <a:schemeClr val="accent1">
                      <a:lumMod val="5000"/>
                      <a:lumOff val="95000"/>
                    </a:schemeClr>
                  </a:gs>
                  <a:gs pos="100000">
                    <a:schemeClr val="accent1">
                      <a:lumMod val="30000"/>
                      <a:lumOff val="70000"/>
                    </a:schemeClr>
                  </a:gs>
                </a:gsLst>
                <a:lin ang="5400000" scaled="1"/>
              </a:gradFill>
              <a:effectLst>
                <a:glow rad="101600">
                  <a:srgbClr val="3399FF">
                    <a:alpha val="40000"/>
                  </a:srgbClr>
                </a:glow>
                <a:outerShdw blurRad="50800" dist="38100" dir="16200000" rotWithShape="0">
                  <a:prstClr val="black">
                    <a:alpha val="45000"/>
                  </a:prstClr>
                </a:outerShdw>
                <a:softEdge rad="25400"/>
              </a:effectLst>
            </p:spPr>
            <p:txBody>
              <a:bodyPr wrap="square" rtlCol="0">
                <a:spAutoFit/>
              </a:bodyPr>
              <a:lstStyle/>
              <a:p>
                <a:pPr algn="ctr"/>
                <a:r>
                  <a:rPr lang="en-US" sz="1300" b="1" dirty="0">
                    <a:ln w="3175">
                      <a:noFill/>
                    </a:ln>
                    <a:solidFill>
                      <a:srgbClr val="FF0000"/>
                    </a:solidFill>
                  </a:rPr>
                  <a:t>Đ/C NGUYỄN TẤN KHANH</a:t>
                </a:r>
              </a:p>
              <a:p>
                <a:pPr algn="ctr"/>
                <a:r>
                  <a:rPr lang="en-US" sz="1300" b="1" dirty="0">
                    <a:ln w="3175">
                      <a:noFill/>
                    </a:ln>
                    <a:solidFill>
                      <a:srgbClr val="0000FF"/>
                    </a:solidFill>
                  </a:rPr>
                  <a:t>UVBCH,</a:t>
                </a:r>
              </a:p>
              <a:p>
                <a:pPr algn="ctr"/>
                <a:r>
                  <a:rPr lang="en-US" sz="1300" b="1" dirty="0">
                    <a:ln w="3175">
                      <a:noFill/>
                    </a:ln>
                    <a:solidFill>
                      <a:srgbClr val="0000FF"/>
                    </a:solidFill>
                  </a:rPr>
                  <a:t>PHÓ BAN TỔ CHỨC ĐLĐ TỈNH</a:t>
                </a:r>
              </a:p>
            </p:txBody>
          </p:sp>
        </p:grpSp>
        <p:pic>
          <p:nvPicPr>
            <p:cNvPr id="18" name="Picture 17">
              <a:extLst>
                <a:ext uri="{FF2B5EF4-FFF2-40B4-BE49-F238E27FC236}">
                  <a16:creationId xmlns:a16="http://schemas.microsoft.com/office/drawing/2014/main" xmlns="" id="{C283532E-22AA-4E25-8E61-475DE110EC2D}"/>
                </a:ext>
              </a:extLst>
            </p:cNvPr>
            <p:cNvPicPr preferRelativeResize="0">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4177" y="2508986"/>
              <a:ext cx="1066004" cy="143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365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CE0AC-218C-432F-BDE0-28D9713FA8CD}"/>
              </a:ext>
            </a:extLst>
          </p:cNvPr>
          <p:cNvSpPr>
            <a:spLocks noGrp="1"/>
          </p:cNvSpPr>
          <p:nvPr>
            <p:ph type="title"/>
          </p:nvPr>
        </p:nvSpPr>
        <p:spPr>
          <a:xfrm>
            <a:off x="2661556" y="365126"/>
            <a:ext cx="8692243" cy="668790"/>
          </a:xfrm>
        </p:spPr>
        <p:txBody>
          <a:bodyPr>
            <a:normAutofit/>
          </a:bodyPr>
          <a:lstStyle/>
          <a:p>
            <a:pPr algn="ctr"/>
            <a:r>
              <a:rPr lang="en-US" sz="4000" b="1" dirty="0" err="1">
                <a:solidFill>
                  <a:schemeClr val="bg1"/>
                </a:solidFill>
                <a:effectLst>
                  <a:outerShdw blurRad="38100" dist="38100" dir="2700000" algn="tl">
                    <a:srgbClr val="000000">
                      <a:alpha val="43137"/>
                    </a:srgbClr>
                  </a:outerShdw>
                </a:effectLst>
              </a:rPr>
              <a:t>DIỄN</a:t>
            </a:r>
            <a:r>
              <a:rPr lang="en-US" sz="4000" b="1" dirty="0">
                <a:solidFill>
                  <a:schemeClr val="bg1"/>
                </a:solidFill>
                <a:effectLst>
                  <a:outerShdw blurRad="38100" dist="38100" dir="2700000" algn="tl">
                    <a:srgbClr val="000000">
                      <a:alpha val="43137"/>
                    </a:srgbClr>
                  </a:outerShdw>
                </a:effectLst>
              </a:rPr>
              <a:t> TIẾN </a:t>
            </a:r>
            <a:r>
              <a:rPr lang="en-US" sz="4000" b="1" dirty="0" err="1">
                <a:solidFill>
                  <a:schemeClr val="bg1"/>
                </a:solidFill>
                <a:effectLst>
                  <a:outerShdw blurRad="38100" dist="38100" dir="2700000" algn="tl">
                    <a:srgbClr val="000000">
                      <a:alpha val="43137"/>
                    </a:srgbClr>
                  </a:outerShdw>
                </a:effectLst>
              </a:rPr>
              <a:t>CỦA</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ĐẠI</a:t>
            </a:r>
            <a:r>
              <a:rPr lang="en-US" sz="4000" b="1" dirty="0">
                <a:solidFill>
                  <a:schemeClr val="bg1"/>
                </a:solidFill>
                <a:effectLst>
                  <a:outerShdw blurRad="38100" dist="38100" dir="2700000" algn="tl">
                    <a:srgbClr val="000000">
                      <a:alpha val="43137"/>
                    </a:srgbClr>
                  </a:outerShdw>
                </a:effectLst>
              </a:rPr>
              <a:t> HỘI</a:t>
            </a:r>
          </a:p>
        </p:txBody>
      </p:sp>
      <p:sp>
        <p:nvSpPr>
          <p:cNvPr id="6" name="Arrow: Right 5">
            <a:extLst>
              <a:ext uri="{FF2B5EF4-FFF2-40B4-BE49-F238E27FC236}">
                <a16:creationId xmlns:a16="http://schemas.microsoft.com/office/drawing/2014/main" xmlns="" id="{042ED911-1C19-497C-B309-65333C9614C7}"/>
              </a:ext>
            </a:extLst>
          </p:cNvPr>
          <p:cNvSpPr/>
          <p:nvPr/>
        </p:nvSpPr>
        <p:spPr>
          <a:xfrm>
            <a:off x="2661554" y="1459425"/>
            <a:ext cx="2053031" cy="89231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ysClr val="windowText" lastClr="000000"/>
                </a:solidFill>
              </a:rPr>
              <a:t>08h00</a:t>
            </a:r>
            <a:r>
              <a:rPr lang="en-US" dirty="0">
                <a:solidFill>
                  <a:sysClr val="windowText" lastClr="000000"/>
                </a:solidFill>
              </a:rPr>
              <a:t>’ – </a:t>
            </a:r>
            <a:r>
              <a:rPr lang="en-US" dirty="0" err="1">
                <a:solidFill>
                  <a:sysClr val="windowText" lastClr="000000"/>
                </a:solidFill>
              </a:rPr>
              <a:t>11h30</a:t>
            </a:r>
            <a:r>
              <a:rPr lang="en-US" dirty="0">
                <a:solidFill>
                  <a:sysClr val="windowText" lastClr="000000"/>
                </a:solidFill>
              </a:rPr>
              <a:t>’</a:t>
            </a:r>
          </a:p>
        </p:txBody>
      </p:sp>
      <p:sp>
        <p:nvSpPr>
          <p:cNvPr id="7" name="TextBox 6">
            <a:extLst>
              <a:ext uri="{FF2B5EF4-FFF2-40B4-BE49-F238E27FC236}">
                <a16:creationId xmlns:a16="http://schemas.microsoft.com/office/drawing/2014/main" xmlns="" id="{6009E787-1728-4485-8399-E56AEB268CA3}"/>
              </a:ext>
            </a:extLst>
          </p:cNvPr>
          <p:cNvSpPr txBox="1"/>
          <p:nvPr/>
        </p:nvSpPr>
        <p:spPr>
          <a:xfrm>
            <a:off x="4714585" y="1059315"/>
            <a:ext cx="4580741" cy="400110"/>
          </a:xfrm>
          <a:prstGeom prst="rect">
            <a:avLst/>
          </a:prstGeom>
          <a:noFill/>
        </p:spPr>
        <p:txBody>
          <a:bodyPr wrap="none" rtlCol="0">
            <a:spAutoFit/>
          </a:bodyPr>
          <a:lstStyle/>
          <a:p>
            <a:r>
              <a:rPr lang="en-US" sz="2000" b="1" dirty="0" err="1">
                <a:solidFill>
                  <a:schemeClr val="bg1"/>
                </a:solidFill>
              </a:rPr>
              <a:t>Ngày</a:t>
            </a:r>
            <a:r>
              <a:rPr lang="en-US" sz="2000" b="1" dirty="0">
                <a:solidFill>
                  <a:schemeClr val="bg1"/>
                </a:solidFill>
              </a:rPr>
              <a:t> 11/7/2018, </a:t>
            </a:r>
            <a:r>
              <a:rPr lang="en-US" sz="2000" b="1" dirty="0" err="1">
                <a:solidFill>
                  <a:schemeClr val="bg1"/>
                </a:solidFill>
              </a:rPr>
              <a:t>08h00</a:t>
            </a:r>
            <a:r>
              <a:rPr lang="en-US" sz="2000" b="1" dirty="0">
                <a:solidFill>
                  <a:schemeClr val="bg1"/>
                </a:solidFill>
              </a:rPr>
              <a:t>’ </a:t>
            </a:r>
            <a:r>
              <a:rPr lang="en-US" sz="2000" b="1" dirty="0" err="1">
                <a:solidFill>
                  <a:schemeClr val="bg1"/>
                </a:solidFill>
              </a:rPr>
              <a:t>Khai</a:t>
            </a:r>
            <a:r>
              <a:rPr lang="en-US" sz="2000" b="1" dirty="0">
                <a:solidFill>
                  <a:schemeClr val="bg1"/>
                </a:solidFill>
              </a:rPr>
              <a:t> </a:t>
            </a:r>
            <a:r>
              <a:rPr lang="en-US" sz="2000" b="1" dirty="0" err="1">
                <a:solidFill>
                  <a:schemeClr val="bg1"/>
                </a:solidFill>
              </a:rPr>
              <a:t>mạc</a:t>
            </a:r>
            <a:r>
              <a:rPr lang="en-US" sz="2000" b="1" dirty="0">
                <a:solidFill>
                  <a:schemeClr val="bg1"/>
                </a:solidFill>
              </a:rPr>
              <a:t> </a:t>
            </a:r>
            <a:r>
              <a:rPr lang="en-US" sz="2000" b="1" dirty="0" err="1">
                <a:solidFill>
                  <a:schemeClr val="bg1"/>
                </a:solidFill>
              </a:rPr>
              <a:t>Đại</a:t>
            </a:r>
            <a:r>
              <a:rPr lang="en-US" sz="2000" b="1" dirty="0">
                <a:solidFill>
                  <a:schemeClr val="bg1"/>
                </a:solidFill>
              </a:rPr>
              <a:t> hội</a:t>
            </a:r>
          </a:p>
        </p:txBody>
      </p:sp>
      <p:sp>
        <p:nvSpPr>
          <p:cNvPr id="3" name="Rectangle: Rounded Corners 2">
            <a:extLst>
              <a:ext uri="{FF2B5EF4-FFF2-40B4-BE49-F238E27FC236}">
                <a16:creationId xmlns:a16="http://schemas.microsoft.com/office/drawing/2014/main" xmlns="" id="{DC1AB711-6BFB-41B2-B8BC-CFCC18A4EB2F}"/>
              </a:ext>
            </a:extLst>
          </p:cNvPr>
          <p:cNvSpPr/>
          <p:nvPr/>
        </p:nvSpPr>
        <p:spPr>
          <a:xfrm>
            <a:off x="4927811" y="1705525"/>
            <a:ext cx="6626516" cy="400110"/>
          </a:xfrm>
          <a:prstGeom prst="roundRect">
            <a:avLst/>
          </a:prstGeom>
          <a:solidFill>
            <a:srgbClr val="6C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rgbClr val="0000FF"/>
                </a:solidFill>
                <a:effectLst>
                  <a:outerShdw blurRad="38100" dist="38100" dir="2700000" algn="tl">
                    <a:srgbClr val="000000">
                      <a:alpha val="43137"/>
                    </a:srgbClr>
                  </a:outerShdw>
                </a:effectLst>
              </a:rPr>
              <a:t>Đ/c Nguyễn </a:t>
            </a:r>
            <a:r>
              <a:rPr lang="en-US" b="1" dirty="0" err="1">
                <a:solidFill>
                  <a:srgbClr val="0000FF"/>
                </a:solidFill>
                <a:effectLst>
                  <a:outerShdw blurRad="38100" dist="38100" dir="2700000" algn="tl">
                    <a:srgbClr val="000000">
                      <a:alpha val="43137"/>
                    </a:srgbClr>
                  </a:outerShdw>
                </a:effectLst>
              </a:rPr>
              <a:t>Thị</a:t>
            </a:r>
            <a:r>
              <a:rPr lang="en-US" b="1" dirty="0">
                <a:solidFill>
                  <a:srgbClr val="0000FF"/>
                </a:solidFill>
                <a:effectLst>
                  <a:outerShdw blurRad="38100" dist="38100" dir="2700000" algn="tl">
                    <a:srgbClr val="000000">
                      <a:alpha val="43137"/>
                    </a:srgbClr>
                  </a:outerShdw>
                </a:effectLst>
              </a:rPr>
              <a:t> Như Ý – CT LĐLĐ tỉnh - </a:t>
            </a:r>
            <a:r>
              <a:rPr lang="en-US" b="1" dirty="0" err="1">
                <a:solidFill>
                  <a:srgbClr val="0000FF"/>
                </a:solidFill>
                <a:effectLst>
                  <a:outerShdw blurRad="38100" dist="38100" dir="2700000" algn="tl">
                    <a:srgbClr val="000000">
                      <a:alpha val="43137"/>
                    </a:srgbClr>
                  </a:outerShdw>
                </a:effectLst>
              </a:rPr>
              <a:t>phát</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biểu</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khai</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mạc</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Đại</a:t>
            </a:r>
            <a:r>
              <a:rPr lang="en-US" b="1" dirty="0">
                <a:solidFill>
                  <a:srgbClr val="0000FF"/>
                </a:solidFill>
                <a:effectLst>
                  <a:outerShdw blurRad="38100" dist="38100" dir="2700000" algn="tl">
                    <a:srgbClr val="000000">
                      <a:alpha val="43137"/>
                    </a:srgbClr>
                  </a:outerShdw>
                </a:effectLst>
              </a:rPr>
              <a:t> hội</a:t>
            </a:r>
          </a:p>
        </p:txBody>
      </p:sp>
      <p:sp>
        <p:nvSpPr>
          <p:cNvPr id="8" name="Rectangle: Rounded Corners 7">
            <a:extLst>
              <a:ext uri="{FF2B5EF4-FFF2-40B4-BE49-F238E27FC236}">
                <a16:creationId xmlns:a16="http://schemas.microsoft.com/office/drawing/2014/main" xmlns="" id="{9338ED9B-4EA2-4DFF-87F8-577F8E80AAD5}"/>
              </a:ext>
            </a:extLst>
          </p:cNvPr>
          <p:cNvSpPr/>
          <p:nvPr/>
        </p:nvSpPr>
        <p:spPr>
          <a:xfrm>
            <a:off x="2145895" y="2669296"/>
            <a:ext cx="3212167" cy="2212482"/>
          </a:xfrm>
          <a:prstGeom prst="roundRect">
            <a:avLst/>
          </a:prstGeom>
          <a:solidFill>
            <a:srgbClr val="6C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indent="-176213" algn="just">
              <a:buFont typeface="Arial" panose="020B0604020202020204" pitchFamily="34" charset="0"/>
              <a:buChar char="•"/>
            </a:pPr>
            <a:r>
              <a:rPr lang="en-US" b="1" dirty="0" err="1">
                <a:solidFill>
                  <a:srgbClr val="0000FF"/>
                </a:solidFill>
                <a:effectLst>
                  <a:outerShdw blurRad="38100" dist="38100" dir="2700000" algn="tl">
                    <a:srgbClr val="000000">
                      <a:alpha val="43137"/>
                    </a:srgbClr>
                  </a:outerShdw>
                </a:effectLst>
              </a:rPr>
              <a:t>Thông</a:t>
            </a:r>
            <a:r>
              <a:rPr lang="en-US" b="1" dirty="0">
                <a:solidFill>
                  <a:srgbClr val="0000FF"/>
                </a:solidFill>
                <a:effectLst>
                  <a:outerShdw blurRad="38100" dist="38100" dir="2700000" algn="tl">
                    <a:srgbClr val="000000">
                      <a:alpha val="43137"/>
                    </a:srgbClr>
                  </a:outerShdw>
                </a:effectLst>
              </a:rPr>
              <a:t> qua </a:t>
            </a:r>
            <a:r>
              <a:rPr lang="en-US" b="1" dirty="0" err="1">
                <a:solidFill>
                  <a:srgbClr val="0000FF"/>
                </a:solidFill>
                <a:effectLst>
                  <a:outerShdw blurRad="38100" dist="38100" dir="2700000" algn="tl">
                    <a:srgbClr val="000000">
                      <a:alpha val="43137"/>
                    </a:srgbClr>
                  </a:outerShdw>
                </a:effectLst>
              </a:rPr>
              <a:t>dự</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thảo</a:t>
            </a:r>
            <a:r>
              <a:rPr lang="en-US" b="1" dirty="0">
                <a:solidFill>
                  <a:srgbClr val="0000FF"/>
                </a:solidFill>
                <a:effectLst>
                  <a:outerShdw blurRad="38100" dist="38100" dir="2700000" algn="tl">
                    <a:srgbClr val="000000">
                      <a:alpha val="43137"/>
                    </a:srgbClr>
                  </a:outerShdw>
                </a:effectLst>
              </a:rPr>
              <a:t> báo </a:t>
            </a:r>
            <a:r>
              <a:rPr lang="en-US" b="1" dirty="0" err="1">
                <a:solidFill>
                  <a:srgbClr val="0000FF"/>
                </a:solidFill>
                <a:effectLst>
                  <a:outerShdw blurRad="38100" dist="38100" dir="2700000" algn="tl">
                    <a:srgbClr val="000000">
                      <a:alpha val="43137"/>
                    </a:srgbClr>
                  </a:outerShdw>
                </a:effectLst>
              </a:rPr>
              <a:t>cáo</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nhiệm</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kỳ</a:t>
            </a:r>
            <a:r>
              <a:rPr lang="en-US" b="1" dirty="0">
                <a:solidFill>
                  <a:srgbClr val="0000FF"/>
                </a:solidFill>
                <a:effectLst>
                  <a:outerShdw blurRad="38100" dist="38100" dir="2700000" algn="tl">
                    <a:srgbClr val="000000">
                      <a:alpha val="43137"/>
                    </a:srgbClr>
                  </a:outerShdw>
                </a:effectLst>
              </a:rPr>
              <a:t> 2013-2018; </a:t>
            </a:r>
            <a:r>
              <a:rPr lang="en-US" b="1" dirty="0" err="1">
                <a:solidFill>
                  <a:srgbClr val="0000FF"/>
                </a:solidFill>
                <a:effectLst>
                  <a:outerShdw blurRad="38100" dist="38100" dir="2700000" algn="tl">
                    <a:srgbClr val="000000">
                      <a:alpha val="43137"/>
                    </a:srgbClr>
                  </a:outerShdw>
                </a:effectLst>
              </a:rPr>
              <a:t>mục</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tiêu</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nhiệm</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vụ</a:t>
            </a:r>
            <a:r>
              <a:rPr lang="en-US" b="1" dirty="0">
                <a:solidFill>
                  <a:srgbClr val="0000FF"/>
                </a:solidFill>
                <a:effectLst>
                  <a:outerShdw blurRad="38100" dist="38100" dir="2700000" algn="tl">
                    <a:srgbClr val="000000">
                      <a:alpha val="43137"/>
                    </a:srgbClr>
                  </a:outerShdw>
                </a:effectLst>
              </a:rPr>
              <a:t> 2018-2023;</a:t>
            </a:r>
          </a:p>
          <a:p>
            <a:pPr algn="just"/>
            <a:endParaRPr lang="en-US" b="1" dirty="0">
              <a:solidFill>
                <a:srgbClr val="0000FF"/>
              </a:solidFill>
              <a:effectLst>
                <a:outerShdw blurRad="38100" dist="38100" dir="2700000" algn="tl">
                  <a:srgbClr val="000000">
                    <a:alpha val="43137"/>
                  </a:srgbClr>
                </a:outerShdw>
              </a:effectLst>
            </a:endParaRPr>
          </a:p>
          <a:p>
            <a:pPr marL="176213" indent="-176213" algn="just">
              <a:buFont typeface="Arial" panose="020B0604020202020204" pitchFamily="34" charset="0"/>
              <a:buChar char="•"/>
            </a:pPr>
            <a:r>
              <a:rPr lang="en-US" b="1" dirty="0" err="1">
                <a:solidFill>
                  <a:srgbClr val="0000FF"/>
                </a:solidFill>
                <a:effectLst>
                  <a:outerShdw blurRad="38100" dist="38100" dir="2700000" algn="tl">
                    <a:srgbClr val="000000">
                      <a:alpha val="43137"/>
                    </a:srgbClr>
                  </a:outerShdw>
                </a:effectLst>
              </a:rPr>
              <a:t>Thông</a:t>
            </a:r>
            <a:r>
              <a:rPr lang="en-US" b="1" dirty="0">
                <a:solidFill>
                  <a:srgbClr val="0000FF"/>
                </a:solidFill>
                <a:effectLst>
                  <a:outerShdw blurRad="38100" dist="38100" dir="2700000" algn="tl">
                    <a:srgbClr val="000000">
                      <a:alpha val="43137"/>
                    </a:srgbClr>
                  </a:outerShdw>
                </a:effectLst>
              </a:rPr>
              <a:t> qua </a:t>
            </a:r>
            <a:r>
              <a:rPr lang="en-US" b="1" dirty="0" err="1">
                <a:solidFill>
                  <a:srgbClr val="0000FF"/>
                </a:solidFill>
                <a:effectLst>
                  <a:outerShdw blurRad="38100" dist="38100" dir="2700000" algn="tl">
                    <a:srgbClr val="000000">
                      <a:alpha val="43137"/>
                    </a:srgbClr>
                  </a:outerShdw>
                </a:effectLst>
              </a:rPr>
              <a:t>bản</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kiểm</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điểm</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của</a:t>
            </a:r>
            <a:r>
              <a:rPr lang="en-US" b="1" dirty="0">
                <a:solidFill>
                  <a:srgbClr val="0000FF"/>
                </a:solidFill>
                <a:effectLst>
                  <a:outerShdw blurRad="38100" dist="38100" dir="2700000" algn="tl">
                    <a:srgbClr val="000000">
                      <a:alpha val="43137"/>
                    </a:srgbClr>
                  </a:outerShdw>
                </a:effectLst>
              </a:rPr>
              <a:t> BCH </a:t>
            </a:r>
            <a:r>
              <a:rPr lang="en-US" b="1" dirty="0" err="1">
                <a:solidFill>
                  <a:srgbClr val="0000FF"/>
                </a:solidFill>
                <a:effectLst>
                  <a:outerShdw blurRad="38100" dist="38100" dir="2700000" algn="tl">
                    <a:srgbClr val="000000">
                      <a:alpha val="43137"/>
                    </a:srgbClr>
                  </a:outerShdw>
                </a:effectLst>
              </a:rPr>
              <a:t>khóa</a:t>
            </a:r>
            <a:r>
              <a:rPr lang="en-US" b="1" dirty="0">
                <a:solidFill>
                  <a:srgbClr val="0000FF"/>
                </a:solidFill>
                <a:effectLst>
                  <a:outerShdw blurRad="38100" dist="38100" dir="2700000" algn="tl">
                    <a:srgbClr val="000000">
                      <a:alpha val="43137"/>
                    </a:srgbClr>
                  </a:outerShdw>
                </a:effectLst>
              </a:rPr>
              <a:t> IX</a:t>
            </a:r>
          </a:p>
        </p:txBody>
      </p:sp>
      <p:pic>
        <p:nvPicPr>
          <p:cNvPr id="15" name="Picture 14" descr="A person in a red flower&#10;&#10;Description generated with high confidence">
            <a:extLst>
              <a:ext uri="{FF2B5EF4-FFF2-40B4-BE49-F238E27FC236}">
                <a16:creationId xmlns:a16="http://schemas.microsoft.com/office/drawing/2014/main" xmlns="" id="{6D121100-2E01-48EE-9DB6-3389C8B83A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0374" y="2351735"/>
            <a:ext cx="5101390" cy="3692336"/>
          </a:xfrm>
          <a:prstGeom prst="rect">
            <a:avLst/>
          </a:prstGeom>
        </p:spPr>
      </p:pic>
    </p:spTree>
    <p:extLst>
      <p:ext uri="{BB962C8B-B14F-4D97-AF65-F5344CB8AC3E}">
        <p14:creationId xmlns:p14="http://schemas.microsoft.com/office/powerpoint/2010/main" val="3581329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11743</TotalTime>
  <Words>4645</Words>
  <Application>Microsoft Office PowerPoint</Application>
  <PresentationFormat>Custom</PresentationFormat>
  <Paragraphs>561</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  TRIỂN KHAI NGHỊ QUYẾT ĐẠI HỘI X CÔNG ĐOÀN ĐỒNG NAI NHIỆM KỲ 2018 - 2023</vt:lpstr>
      <vt:lpstr>PowerPoint Presentation</vt:lpstr>
      <vt:lpstr>PowerPoint Presentation</vt:lpstr>
      <vt:lpstr>PowerPoint Presentation</vt:lpstr>
      <vt:lpstr>DIỄN TIẾN CỦA ĐẠI HỘI</vt:lpstr>
      <vt:lpstr>PowerPoint Presentation</vt:lpstr>
      <vt:lpstr>PowerPoint Presentation</vt:lpstr>
      <vt:lpstr>PowerPoint Presentation</vt:lpstr>
      <vt:lpstr>DIỄN TIẾN CỦA ĐẠI HỘI</vt:lpstr>
      <vt:lpstr>ĐOÀN THIẾU NHI VÀ CNVCLĐ CHÚC MỪNG ĐẠI HỘI</vt:lpstr>
      <vt:lpstr>DIỄN TIẾN CỦA ĐẠI HỘI</vt:lpstr>
      <vt:lpstr>BÍ THƯ TỈNH ỦY TRAO TẶNG BỨC TRƯỚNG CHO ĐẠI HỘI</vt:lpstr>
      <vt:lpstr>CHỦ TỊCH TLĐ TRAO TẶNG BỨC TRƯỚNG CHO ĐẠI HỘI VÀ TRAO 550 TỶ KINH PHÍ XÂY DỰNG THIẾT CHẾ CÔNG ĐOÀN</vt:lpstr>
      <vt:lpstr>DIỄN TIẾN CỦA ĐẠI HỘI</vt:lpstr>
      <vt:lpstr>DIỄN TIẾN CỦA ĐẠI HỘI</vt:lpstr>
      <vt:lpstr>DIỄN TIẾN CỦA ĐẠI HỘI</vt:lpstr>
      <vt:lpstr>DIỄN TIẾN CỦA ĐẠI HỘI</vt:lpstr>
      <vt:lpstr>BAN CHẤP HÀNH LĐLĐ TỈNH ĐỒNG NAI KHÓA X, NHIỆM KỲ 2018 – 2023</vt:lpstr>
      <vt:lpstr>BAN CHẤP HÀNH LĐLĐ TỈNH ĐỒNG NAI KHÓA X, NHIỆM KỲ 2018 – 2023</vt:lpstr>
      <vt:lpstr>BAN CHẤP HÀNH LĐLĐ TỈNH ĐỒNG NAI KHÓA X, NHIỆM KỲ 2018 – 2023</vt:lpstr>
      <vt:lpstr>BAN THƯỜNG VỤ LĐLĐ TỈNH KHÓA X, NHIỆM KỲ 2018 – 2023</vt:lpstr>
      <vt:lpstr>BAN THƯỜNG VỤ LĐLĐ TỈNH KHÓA X, NHIỆM KỲ 2018 – 2023</vt:lpstr>
      <vt:lpstr>CHỦ TỊCH LĐLĐ TỈNH KHÓA X, NHIỆM KỲ 2018 – 2023</vt:lpstr>
      <vt:lpstr>PHÓ CHỦ TỊCH LĐLĐ TỈNH KHÓA X, NHIỆM KỲ 2018 – 2023</vt:lpstr>
      <vt:lpstr>ỦY BAN KIỂM TRA LĐLĐ TỈNH KHÓA X, NHIỆM KỲ 2018 – 2023</vt:lpstr>
      <vt:lpstr>ỦY BAN KIỂM TRA LĐLĐ TỈNH KHÓA X, NHIỆM KỲ 2018 – 2023</vt:lpstr>
      <vt:lpstr>CHỦ NHIỆM ỦY BAN KIỂM TRA LĐLĐ TỈNH KHÓA X, NHIỆM KỲ 2018 – 2023</vt:lpstr>
      <vt:lpstr>DIỄN TIẾN CỦA ĐẠI HỘI</vt:lpstr>
      <vt:lpstr>ĐOÀN ĐẠI BIỂU DỰ ĐẠI HỘI XII CÔNG ĐOÀN VIỆT NAM</vt:lpstr>
      <vt:lpstr>ĐOÀN ĐẠI BIỂU DỰ ĐẠI HỘI XII CÔNG ĐOÀN VIỆT NAM</vt:lpstr>
      <vt:lpstr>ĐOÀN ĐẠI BIỂU DỰ ĐẠI HỘI XII CÔNG ĐOÀN VIỆT NAM</vt:lpstr>
      <vt:lpstr>KẾT QUẢ NHIỆM KỲ 2013 - 2018</vt:lpstr>
      <vt:lpstr>KẾT QUẢ NHIỆM KỲ 2013 - 2018</vt:lpstr>
      <vt:lpstr>KẾT QUẢ NHIỆM KỲ 2013 - 2018</vt:lpstr>
      <vt:lpstr>KẾT QUẢ NHIỆM KỲ 2013 - 2018</vt:lpstr>
      <vt:lpstr>KẾT QUẢ NHIỆM KỲ 2013 - 2018</vt:lpstr>
      <vt:lpstr>KẾT QUẢ NHIỆM KỲ 2013 - 2018</vt:lpstr>
      <vt:lpstr>KẾT QUẢ NHIỆM KỲ 2013 - 2018</vt:lpstr>
      <vt:lpstr>KẾT QUẢ NHIỆM KỲ 2013 - 2018</vt:lpstr>
      <vt:lpstr>KẾT QUẢ NHIỆM KỲ 2013 - 2018</vt:lpstr>
      <vt:lpstr>KẾT QUẢ NHIỆM KỲ 2013 - 2018</vt:lpstr>
      <vt:lpstr>KẾT QUẢ NHIỆM KỲ 2013 - 2018</vt:lpstr>
      <vt:lpstr>KẾT QUẢ NHIỆM KỲ 2013 - 2018</vt:lpstr>
      <vt:lpstr>KẾT QUẢ NHIỆM KỲ 2013 - 2018</vt:lpstr>
      <vt:lpstr>KẾT QUẢ NHIỆM KỲ 2013 - 2018</vt:lpstr>
      <vt:lpstr>KẾT QUẢ NHIỆM KỲ 2013 - 2018</vt:lpstr>
      <vt:lpstr>KẾT QUẢ NHIỆM KỲ 2013 - 2018</vt:lpstr>
      <vt:lpstr>MỤC TIÊU, NHIỆM VỤ, GIẢI PHÁP NHIỆM KỲ 2013 - 2018</vt:lpstr>
      <vt:lpstr>MỤC TIÊU, NHIỆM VỤ, GIẢI PHÁP NHIỆM KỲ 2013 - 2018</vt:lpstr>
      <vt:lpstr>MỤC TIÊU, NHIỆM VỤ, GIẢI PHÁP NHIỆM KỲ 2013 - 2018</vt:lpstr>
      <vt:lpstr>MỤC TIÊU, NHIỆM VỤ, GIẢI PHÁP NHIỆM KỲ 2013 - 2018</vt:lpstr>
      <vt:lpstr>TRÂN TRỌNG CẢM ƠN!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ĐẠI HỘI CÔNG ĐOÀN TỈNH ĐỒNG NAI LẦN THỨ X, NHIỆM KỲ 2018 - 2023</dc:title>
  <dc:creator>Quoc Lap Tang</dc:creator>
  <cp:lastModifiedBy>Windows User</cp:lastModifiedBy>
  <cp:revision>115</cp:revision>
  <dcterms:created xsi:type="dcterms:W3CDTF">2018-06-04T00:31:59Z</dcterms:created>
  <dcterms:modified xsi:type="dcterms:W3CDTF">2018-10-02T07:17:11Z</dcterms:modified>
</cp:coreProperties>
</file>